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8" r:id="rId3"/>
    <p:sldId id="426" r:id="rId4"/>
    <p:sldId id="428" r:id="rId5"/>
    <p:sldId id="518" r:id="rId6"/>
    <p:sldId id="519" r:id="rId7"/>
    <p:sldId id="520" r:id="rId8"/>
    <p:sldId id="403" r:id="rId9"/>
    <p:sldId id="521" r:id="rId10"/>
    <p:sldId id="436" r:id="rId11"/>
    <p:sldId id="517" r:id="rId12"/>
    <p:sldId id="472" r:id="rId14"/>
    <p:sldId id="473" r:id="rId15"/>
    <p:sldId id="475" r:id="rId16"/>
    <p:sldId id="477" r:id="rId17"/>
    <p:sldId id="476" r:id="rId18"/>
    <p:sldId id="478" r:id="rId19"/>
    <p:sldId id="479" r:id="rId20"/>
    <p:sldId id="480" r:id="rId21"/>
    <p:sldId id="481" r:id="rId22"/>
    <p:sldId id="522" r:id="rId23"/>
    <p:sldId id="523" r:id="rId24"/>
    <p:sldId id="524" r:id="rId25"/>
    <p:sldId id="525" r:id="rId26"/>
    <p:sldId id="526" r:id="rId27"/>
    <p:sldId id="527" r:id="rId28"/>
    <p:sldId id="528" r:id="rId29"/>
    <p:sldId id="529" r:id="rId30"/>
    <p:sldId id="281" r:id="rId31"/>
    <p:sldId id="282" r:id="rId32"/>
    <p:sldId id="413" r:id="rId33"/>
    <p:sldId id="357"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han"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A0EFA"/>
    <a:srgbClr val="EC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0592" autoAdjust="0"/>
  </p:normalViewPr>
  <p:slideViewPr>
    <p:cSldViewPr snapToGrid="0">
      <p:cViewPr varScale="1">
        <p:scale>
          <a:sx n="86" d="100"/>
          <a:sy n="86" d="100"/>
        </p:scale>
        <p:origin x="509" y="72"/>
      </p:cViewPr>
      <p:guideLst>
        <p:guide orient="horz" pos="2160"/>
        <p:guide pos="2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0.wmf"/><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5.wmf"/><Relationship Id="rId4" Type="http://schemas.openxmlformats.org/officeDocument/2006/relationships/image" Target="../media/image14.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19.wmf"/><Relationship Id="rId3" Type="http://schemas.openxmlformats.org/officeDocument/2006/relationships/image" Target="../media/image16.wmf"/><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7" Type="http://schemas.openxmlformats.org/officeDocument/2006/relationships/image" Target="../media/image26.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C60AA-25CA-4F6E-9343-A2CB7955556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B04E3-EF3E-456F-8697-3DC6014FBBF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B04E3-EF3E-456F-8697-3DC6014FBBF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FF2B7A1E-BFB9-48F4-8E0E-5FF6F70BB1C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7D0732-F72B-4C5D-A366-B73F493F95F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2B7A1E-BFB9-48F4-8E0E-5FF6F70BB1CB}"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7D0732-F72B-4C5D-A366-B73F493F95F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7.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wmf"/><Relationship Id="rId3" Type="http://schemas.openxmlformats.org/officeDocument/2006/relationships/oleObject" Target="../embeddings/oleObject33.bin"/><Relationship Id="rId2" Type="http://schemas.openxmlformats.org/officeDocument/2006/relationships/image" Target="../media/image27.emf"/><Relationship Id="rId10" Type="http://schemas.openxmlformats.org/officeDocument/2006/relationships/notesSlide" Target="../notesSlides/notesSlide1.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33.wmf"/><Relationship Id="rId3" Type="http://schemas.openxmlformats.org/officeDocument/2006/relationships/oleObject" Target="../embeddings/oleObject34.bin"/><Relationship Id="rId2" Type="http://schemas.openxmlformats.org/officeDocument/2006/relationships/image" Target="../media/image32.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35.emf"/><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39.emf"/><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47.wmf"/><Relationship Id="rId2" Type="http://schemas.openxmlformats.org/officeDocument/2006/relationships/oleObject" Target="../embeddings/oleObject35.bin"/><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47.wmf"/><Relationship Id="rId3" Type="http://schemas.openxmlformats.org/officeDocument/2006/relationships/oleObject" Target="../embeddings/oleObject36.bin"/><Relationship Id="rId2" Type="http://schemas.openxmlformats.org/officeDocument/2006/relationships/image" Target="../media/image2.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image" Target="../media/image49.png"/><Relationship Id="rId3" Type="http://schemas.openxmlformats.org/officeDocument/2006/relationships/image" Target="../media/image47.wmf"/><Relationship Id="rId2" Type="http://schemas.openxmlformats.org/officeDocument/2006/relationships/oleObject" Target="../embeddings/oleObject37.bin"/><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7.xml"/><Relationship Id="rId4" Type="http://schemas.openxmlformats.org/officeDocument/2006/relationships/image" Target="../media/image50.png"/><Relationship Id="rId3" Type="http://schemas.openxmlformats.org/officeDocument/2006/relationships/image" Target="../media/image47.wmf"/><Relationship Id="rId2" Type="http://schemas.openxmlformats.org/officeDocument/2006/relationships/oleObject" Target="../embeddings/oleObject38.bin"/><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vmlDrawing" Target="../drawings/vmlDrawing12.vml"/><Relationship Id="rId7"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47.wmf"/><Relationship Id="rId2" Type="http://schemas.openxmlformats.org/officeDocument/2006/relationships/oleObject" Target="../embeddings/oleObject39.bin"/><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53.png"/><Relationship Id="rId3" Type="http://schemas.openxmlformats.org/officeDocument/2006/relationships/image" Target="../media/image47.wmf"/><Relationship Id="rId2" Type="http://schemas.openxmlformats.org/officeDocument/2006/relationships/oleObject" Target="../embeddings/oleObject40.bin"/><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7" Type="http://schemas.openxmlformats.org/officeDocument/2006/relationships/vmlDrawing" Target="../drawings/vmlDrawing14.vml"/><Relationship Id="rId6"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48.png"/><Relationship Id="rId3" Type="http://schemas.openxmlformats.org/officeDocument/2006/relationships/image" Target="../media/image47.wmf"/><Relationship Id="rId2" Type="http://schemas.openxmlformats.org/officeDocument/2006/relationships/oleObject" Target="../embeddings/oleObject41.bin"/><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7" Type="http://schemas.openxmlformats.org/officeDocument/2006/relationships/vmlDrawing" Target="../drawings/vmlDrawing15.vml"/><Relationship Id="rId6"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8.png"/><Relationship Id="rId3" Type="http://schemas.openxmlformats.org/officeDocument/2006/relationships/image" Target="../media/image47.wmf"/><Relationship Id="rId2" Type="http://schemas.openxmlformats.org/officeDocument/2006/relationships/oleObject" Target="../embeddings/oleObject42.bin"/><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7.xml"/><Relationship Id="rId3" Type="http://schemas.openxmlformats.org/officeDocument/2006/relationships/image" Target="../media/image47.wmf"/><Relationship Id="rId2" Type="http://schemas.openxmlformats.org/officeDocument/2006/relationships/oleObject" Target="../embeddings/oleObject43.bin"/><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xml"/><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10.wmf"/><Relationship Id="rId8" Type="http://schemas.openxmlformats.org/officeDocument/2006/relationships/oleObject" Target="../embeddings/oleObject4.bin"/><Relationship Id="rId7" Type="http://schemas.openxmlformats.org/officeDocument/2006/relationships/image" Target="../media/image9.wmf"/><Relationship Id="rId6" Type="http://schemas.openxmlformats.org/officeDocument/2006/relationships/oleObject" Target="../embeddings/oleObject3.bin"/><Relationship Id="rId5" Type="http://schemas.openxmlformats.org/officeDocument/2006/relationships/image" Target="../media/image8.wmf"/><Relationship Id="rId4" Type="http://schemas.openxmlformats.org/officeDocument/2006/relationships/oleObject" Target="../embeddings/oleObject2.bin"/><Relationship Id="rId3" Type="http://schemas.openxmlformats.org/officeDocument/2006/relationships/image" Target="../media/image7.wmf"/><Relationship Id="rId2" Type="http://schemas.openxmlformats.org/officeDocument/2006/relationships/oleObject" Target="../embeddings/oleObject1.bin"/><Relationship Id="rId11" Type="http://schemas.openxmlformats.org/officeDocument/2006/relationships/vmlDrawing" Target="../drawings/vmlDrawing1.v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14.wmf"/><Relationship Id="rId8" Type="http://schemas.openxmlformats.org/officeDocument/2006/relationships/oleObject" Target="../embeddings/oleObject8.bin"/><Relationship Id="rId7" Type="http://schemas.openxmlformats.org/officeDocument/2006/relationships/image" Target="../media/image13.wmf"/><Relationship Id="rId6" Type="http://schemas.openxmlformats.org/officeDocument/2006/relationships/oleObject" Target="../embeddings/oleObject7.bin"/><Relationship Id="rId5" Type="http://schemas.openxmlformats.org/officeDocument/2006/relationships/image" Target="../media/image12.wmf"/><Relationship Id="rId4" Type="http://schemas.openxmlformats.org/officeDocument/2006/relationships/oleObject" Target="../embeddings/oleObject6.bin"/><Relationship Id="rId3" Type="http://schemas.openxmlformats.org/officeDocument/2006/relationships/image" Target="../media/image11.wmf"/><Relationship Id="rId2" Type="http://schemas.openxmlformats.org/officeDocument/2006/relationships/oleObject" Target="../embeddings/oleObject5.bin"/><Relationship Id="rId13" Type="http://schemas.openxmlformats.org/officeDocument/2006/relationships/vmlDrawing" Target="../drawings/vmlDrawing2.vml"/><Relationship Id="rId12" Type="http://schemas.openxmlformats.org/officeDocument/2006/relationships/slideLayout" Target="../slideLayouts/slideLayout7.xml"/><Relationship Id="rId11" Type="http://schemas.openxmlformats.org/officeDocument/2006/relationships/image" Target="../media/image15.wmf"/><Relationship Id="rId10" Type="http://schemas.openxmlformats.org/officeDocument/2006/relationships/oleObject" Target="../embeddings/oleObject9.bin"/><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16.wmf"/><Relationship Id="rId2" Type="http://schemas.openxmlformats.org/officeDocument/2006/relationships/oleObject" Target="../embeddings/oleObject10.bin"/><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oleObject" Target="../embeddings/oleObject14.bin"/><Relationship Id="rId7" Type="http://schemas.openxmlformats.org/officeDocument/2006/relationships/image" Target="../media/image16.wmf"/><Relationship Id="rId6" Type="http://schemas.openxmlformats.org/officeDocument/2006/relationships/oleObject" Target="../embeddings/oleObject13.bin"/><Relationship Id="rId5" Type="http://schemas.openxmlformats.org/officeDocument/2006/relationships/image" Target="../media/image18.wmf"/><Relationship Id="rId4" Type="http://schemas.openxmlformats.org/officeDocument/2006/relationships/oleObject" Target="../embeddings/oleObject12.bin"/><Relationship Id="rId3" Type="http://schemas.openxmlformats.org/officeDocument/2006/relationships/image" Target="../media/image17.wmf"/><Relationship Id="rId22" Type="http://schemas.openxmlformats.org/officeDocument/2006/relationships/vmlDrawing" Target="../drawings/vmlDrawing4.vml"/><Relationship Id="rId21" Type="http://schemas.openxmlformats.org/officeDocument/2006/relationships/slideLayout" Target="../slideLayouts/slideLayout7.xml"/><Relationship Id="rId20" Type="http://schemas.openxmlformats.org/officeDocument/2006/relationships/oleObject" Target="../embeddings/oleObject25.bin"/><Relationship Id="rId2" Type="http://schemas.openxmlformats.org/officeDocument/2006/relationships/oleObject" Target="../embeddings/oleObject11.bin"/><Relationship Id="rId19" Type="http://schemas.openxmlformats.org/officeDocument/2006/relationships/oleObject" Target="../embeddings/oleObject24.bin"/><Relationship Id="rId18" Type="http://schemas.openxmlformats.org/officeDocument/2006/relationships/oleObject" Target="../embeddings/oleObject23.bin"/><Relationship Id="rId17" Type="http://schemas.openxmlformats.org/officeDocument/2006/relationships/oleObject" Target="../embeddings/oleObject22.bin"/><Relationship Id="rId16" Type="http://schemas.openxmlformats.org/officeDocument/2006/relationships/oleObject" Target="../embeddings/oleObject21.bin"/><Relationship Id="rId15" Type="http://schemas.openxmlformats.org/officeDocument/2006/relationships/oleObject" Target="../embeddings/oleObject20.bin"/><Relationship Id="rId14" Type="http://schemas.openxmlformats.org/officeDocument/2006/relationships/image" Target="../media/image19.wmf"/><Relationship Id="rId13" Type="http://schemas.openxmlformats.org/officeDocument/2006/relationships/oleObject" Target="../embeddings/oleObject19.bin"/><Relationship Id="rId12" Type="http://schemas.openxmlformats.org/officeDocument/2006/relationships/oleObject" Target="../embeddings/oleObject18.bin"/><Relationship Id="rId11" Type="http://schemas.openxmlformats.org/officeDocument/2006/relationships/oleObject" Target="../embeddings/oleObject17.bin"/><Relationship Id="rId10" Type="http://schemas.openxmlformats.org/officeDocument/2006/relationships/oleObject" Target="../embeddings/oleObject16.bin"/><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29.bin"/><Relationship Id="rId7" Type="http://schemas.openxmlformats.org/officeDocument/2006/relationships/image" Target="../media/image22.wmf"/><Relationship Id="rId6" Type="http://schemas.openxmlformats.org/officeDocument/2006/relationships/oleObject" Target="../embeddings/oleObject28.bin"/><Relationship Id="rId5" Type="http://schemas.openxmlformats.org/officeDocument/2006/relationships/image" Target="../media/image21.wmf"/><Relationship Id="rId4" Type="http://schemas.openxmlformats.org/officeDocument/2006/relationships/oleObject" Target="../embeddings/oleObject27.bin"/><Relationship Id="rId3" Type="http://schemas.openxmlformats.org/officeDocument/2006/relationships/image" Target="../media/image20.emf"/><Relationship Id="rId2" Type="http://schemas.openxmlformats.org/officeDocument/2006/relationships/oleObject" Target="../embeddings/oleObject26.bin"/><Relationship Id="rId17" Type="http://schemas.openxmlformats.org/officeDocument/2006/relationships/vmlDrawing" Target="../drawings/vmlDrawing5.vml"/><Relationship Id="rId16" Type="http://schemas.openxmlformats.org/officeDocument/2006/relationships/slideLayout" Target="../slideLayouts/slideLayout7.xml"/><Relationship Id="rId15" Type="http://schemas.openxmlformats.org/officeDocument/2006/relationships/image" Target="../media/image26.wmf"/><Relationship Id="rId14" Type="http://schemas.openxmlformats.org/officeDocument/2006/relationships/oleObject" Target="../embeddings/oleObject32.bin"/><Relationship Id="rId13" Type="http://schemas.openxmlformats.org/officeDocument/2006/relationships/image" Target="../media/image25.wmf"/><Relationship Id="rId12" Type="http://schemas.openxmlformats.org/officeDocument/2006/relationships/oleObject" Target="../embeddings/oleObject31.bin"/><Relationship Id="rId11" Type="http://schemas.openxmlformats.org/officeDocument/2006/relationships/image" Target="../media/image24.wmf"/><Relationship Id="rId10" Type="http://schemas.openxmlformats.org/officeDocument/2006/relationships/oleObject" Target="../embeddings/oleObject30.bin"/><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43510" y="198755"/>
            <a:ext cx="8864600" cy="16059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5500"/>
              </a:lnSpc>
            </a:pPr>
            <a:r>
              <a:rPr lang="zh-CN" altLang="en-US" b="1" dirty="0">
                <a:solidFill>
                  <a:srgbClr val="C00000"/>
                </a:solidFill>
                <a:latin typeface="微软雅黑" panose="020B0503020204020204" pitchFamily="34" charset="-122"/>
                <a:ea typeface="微软雅黑" panose="020B0503020204020204" pitchFamily="34" charset="-122"/>
              </a:rPr>
              <a:t>A goal-oriented adaptive finite-element approach for plane wave 3-D electromagnetic modelling</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副标题 2"/>
          <p:cNvSpPr txBox="1"/>
          <p:nvPr/>
        </p:nvSpPr>
        <p:spPr>
          <a:xfrm>
            <a:off x="2760847" y="3339829"/>
            <a:ext cx="4249555" cy="1296048"/>
          </a:xfrm>
          <a:prstGeom prst="rect">
            <a:avLst/>
          </a:prstGeom>
        </p:spPr>
        <p:txBody>
          <a:bodyPr/>
          <a:lstStyle>
            <a:lvl1pPr marL="0" indent="0" algn="ctr" rtl="0" eaLnBrk="1" fontAlgn="base" hangingPunct="1">
              <a:spcBef>
                <a:spcPct val="20000"/>
              </a:spcBef>
              <a:spcAft>
                <a:spcPct val="0"/>
              </a:spcAft>
              <a:buNone/>
              <a:defRPr sz="3200">
                <a:solidFill>
                  <a:schemeClr val="tx1"/>
                </a:solidFill>
                <a:latin typeface="微软雅黑" panose="020B0503020204020204" pitchFamily="34" charset="-122"/>
                <a:ea typeface="微软雅黑" panose="020B0503020204020204" pitchFamily="34" charset="-122"/>
                <a:cs typeface="+mn-cs"/>
              </a:defRPr>
            </a:lvl1pPr>
            <a:lvl2pPr marL="457200" indent="0" algn="ctr" rtl="0" eaLnBrk="1" fontAlgn="base" hangingPunct="1">
              <a:spcBef>
                <a:spcPct val="20000"/>
              </a:spcBef>
              <a:spcAft>
                <a:spcPct val="0"/>
              </a:spcAft>
              <a:buNone/>
              <a:defRPr sz="2800">
                <a:solidFill>
                  <a:schemeClr val="tx1"/>
                </a:solidFill>
                <a:latin typeface="+mn-lt"/>
                <a:ea typeface="+mn-ea"/>
              </a:defRPr>
            </a:lvl2pPr>
            <a:lvl3pPr marL="914400" indent="0" algn="ctr" rtl="0" eaLnBrk="1" fontAlgn="base" hangingPunct="1">
              <a:spcBef>
                <a:spcPct val="20000"/>
              </a:spcBef>
              <a:spcAft>
                <a:spcPct val="0"/>
              </a:spcAft>
              <a:buNone/>
              <a:defRPr sz="2400">
                <a:solidFill>
                  <a:schemeClr val="tx1"/>
                </a:solidFill>
                <a:latin typeface="+mn-lt"/>
                <a:ea typeface="+mn-ea"/>
              </a:defRPr>
            </a:lvl3pPr>
            <a:lvl4pPr marL="1371600" indent="0" algn="ctr" rtl="0" eaLnBrk="1" fontAlgn="base" hangingPunct="1">
              <a:spcBef>
                <a:spcPct val="20000"/>
              </a:spcBef>
              <a:spcAft>
                <a:spcPct val="0"/>
              </a:spcAft>
              <a:buNone/>
              <a:defRPr sz="2000">
                <a:solidFill>
                  <a:schemeClr val="tx1"/>
                </a:solidFill>
                <a:latin typeface="+mn-lt"/>
                <a:ea typeface="+mn-ea"/>
              </a:defRPr>
            </a:lvl4pPr>
            <a:lvl5pPr marL="1828800" indent="0" algn="ctr" rtl="0" eaLnBrk="1" fontAlgn="base" hangingPunct="1">
              <a:spcBef>
                <a:spcPct val="20000"/>
              </a:spcBef>
              <a:spcAft>
                <a:spcPct val="0"/>
              </a:spcAft>
              <a:buNone/>
              <a:defRPr sz="2000">
                <a:solidFill>
                  <a:schemeClr val="tx1"/>
                </a:solidFill>
                <a:latin typeface="+mn-lt"/>
                <a:ea typeface="+mn-ea"/>
              </a:defRPr>
            </a:lvl5pPr>
            <a:lvl6pPr marL="2286000" indent="0" algn="ctr" rtl="0" eaLnBrk="1" fontAlgn="base" hangingPunct="1">
              <a:spcBef>
                <a:spcPct val="20000"/>
              </a:spcBef>
              <a:spcAft>
                <a:spcPct val="0"/>
              </a:spcAft>
              <a:buNone/>
              <a:defRPr sz="2000">
                <a:solidFill>
                  <a:schemeClr val="tx1"/>
                </a:solidFill>
                <a:latin typeface="+mn-lt"/>
                <a:ea typeface="+mn-ea"/>
              </a:defRPr>
            </a:lvl6pPr>
            <a:lvl7pPr marL="2743200" indent="0" algn="ctr" rtl="0" eaLnBrk="1" fontAlgn="base" hangingPunct="1">
              <a:spcBef>
                <a:spcPct val="20000"/>
              </a:spcBef>
              <a:spcAft>
                <a:spcPct val="0"/>
              </a:spcAft>
              <a:buNone/>
              <a:defRPr sz="2000">
                <a:solidFill>
                  <a:schemeClr val="tx1"/>
                </a:solidFill>
                <a:latin typeface="+mn-lt"/>
                <a:ea typeface="+mn-ea"/>
              </a:defRPr>
            </a:lvl7pPr>
            <a:lvl8pPr marL="3200400" indent="0" algn="ctr" rtl="0" eaLnBrk="1" fontAlgn="base" hangingPunct="1">
              <a:spcBef>
                <a:spcPct val="20000"/>
              </a:spcBef>
              <a:spcAft>
                <a:spcPct val="0"/>
              </a:spcAft>
              <a:buNone/>
              <a:defRPr sz="2000">
                <a:solidFill>
                  <a:schemeClr val="tx1"/>
                </a:solidFill>
                <a:latin typeface="+mn-lt"/>
                <a:ea typeface="+mn-ea"/>
              </a:defRPr>
            </a:lvl8pPr>
            <a:lvl9pPr marL="3657600" indent="0" algn="ctr" rtl="0" eaLnBrk="1" fontAlgn="base" hangingPunct="1">
              <a:spcBef>
                <a:spcPct val="20000"/>
              </a:spcBef>
              <a:spcAft>
                <a:spcPct val="0"/>
              </a:spcAft>
              <a:buNone/>
              <a:defRPr sz="2000">
                <a:solidFill>
                  <a:schemeClr val="tx1"/>
                </a:solidFill>
                <a:latin typeface="+mn-lt"/>
                <a:ea typeface="+mn-ea"/>
              </a:defRPr>
            </a:lvl9pPr>
          </a:lstStyle>
          <a:p>
            <a:pPr algn="l">
              <a:lnSpc>
                <a:spcPct val="150000"/>
              </a:lnSpc>
            </a:pPr>
            <a:r>
              <a:rPr lang="zh-CN" altLang="en-US" sz="2400" b="1" spc="800" dirty="0"/>
              <a:t>研究生姓名</a:t>
            </a:r>
            <a:r>
              <a:rPr lang="zh-CN" altLang="en-US" sz="2400" b="1" spc="800" dirty="0"/>
              <a:t>：曹华科</a:t>
            </a:r>
            <a:endParaRPr lang="zh-CN" altLang="en-US" sz="2400" b="1" spc="800" dirty="0"/>
          </a:p>
          <a:p>
            <a:pPr algn="l">
              <a:lnSpc>
                <a:spcPct val="150000"/>
              </a:lnSpc>
            </a:pPr>
            <a:r>
              <a:rPr lang="zh-CN" altLang="en-US" sz="2400" b="1" dirty="0"/>
              <a:t>任   课   老   师： 冯      兵</a:t>
            </a:r>
            <a:endParaRPr lang="zh-CN" altLang="en-US" sz="2400" b="1"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4636168"/>
            <a:ext cx="9143999" cy="2189747"/>
          </a:xfrm>
          <a:prstGeom prst="rect">
            <a:avLst/>
          </a:prstGeom>
        </p:spPr>
      </p:pic>
      <p:sp>
        <p:nvSpPr>
          <p:cNvPr id="9" name="矩形 8"/>
          <p:cNvSpPr/>
          <p:nvPr/>
        </p:nvSpPr>
        <p:spPr bwMode="auto">
          <a:xfrm rot="10800000">
            <a:off x="0" y="4747518"/>
            <a:ext cx="9143999" cy="3151315"/>
          </a:xfrm>
          <a:prstGeom prst="rect">
            <a:avLst/>
          </a:prstGeom>
          <a:gradFill flip="none" rotWithShape="1">
            <a:gsLst>
              <a:gs pos="0">
                <a:schemeClr val="bg1">
                  <a:alpha val="0"/>
                </a:schemeClr>
              </a:gs>
              <a:gs pos="13000">
                <a:srgbClr val="FFFFFF">
                  <a:alpha val="54000"/>
                </a:srgbClr>
              </a:gs>
              <a:gs pos="44000">
                <a:srgbClr val="FFFFFF">
                  <a:alpha val="54000"/>
                </a:srgbClr>
              </a:gs>
              <a:gs pos="70000">
                <a:srgbClr val="FFFFFF">
                  <a:alpha val="74000"/>
                </a:srgbClr>
              </a:gs>
              <a:gs pos="100000">
                <a:schemeClr val="bg1"/>
              </a:gs>
            </a:gsLst>
            <a:lin ang="16200000" scaled="1"/>
            <a:tileRect/>
          </a:gradFill>
          <a:ln w="9525" cap="flat" cmpd="sng" algn="ctr">
            <a:noFill/>
            <a:prstDash val="solid"/>
            <a:round/>
            <a:headEnd type="none" w="med" len="med"/>
            <a:tailEnd type="none" w="med" len="med"/>
          </a:ln>
          <a:effectLst/>
        </p:spPr>
        <p:txBody>
          <a:bodyPr wrap="square">
            <a:spAutoFit/>
          </a:bodyPr>
          <a:lstStyle/>
          <a:p>
            <a:pPr algn="ctr" eaLnBrk="1" hangingPunct="1">
              <a:lnSpc>
                <a:spcPct val="120000"/>
              </a:lnSpc>
              <a:buClr>
                <a:srgbClr val="A50021"/>
              </a:buClr>
              <a:buFont typeface="Arial Unicode MS" pitchFamily="34" charset="-122"/>
              <a:buNone/>
              <a:defRPr/>
            </a:pPr>
            <a:endParaRPr lang="zh-CN" altLang="en-US" sz="2000" b="1">
              <a:latin typeface="Arial" panose="020B0604020202020204" pitchFamily="34" charset="0"/>
              <a:ea typeface="黑体" panose="02010609060101010101" pitchFamily="2" charset="-122"/>
            </a:endParaRPr>
          </a:p>
        </p:txBody>
      </p:sp>
      <p:sp>
        <p:nvSpPr>
          <p:cNvPr id="10" name="Line 4"/>
          <p:cNvSpPr>
            <a:spLocks noChangeShapeType="1"/>
          </p:cNvSpPr>
          <p:nvPr/>
        </p:nvSpPr>
        <p:spPr bwMode="auto">
          <a:xfrm>
            <a:off x="395288" y="3141663"/>
            <a:ext cx="8281987" cy="0"/>
          </a:xfrm>
          <a:prstGeom prst="line">
            <a:avLst/>
          </a:prstGeom>
          <a:noFill/>
          <a:ln w="444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 name="文本框 1"/>
          <p:cNvSpPr txBox="1"/>
          <p:nvPr/>
        </p:nvSpPr>
        <p:spPr>
          <a:xfrm>
            <a:off x="2760847" y="6125835"/>
            <a:ext cx="4172755" cy="398780"/>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2019</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月 西安</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3.1 </a:t>
            </a:r>
            <a:r>
              <a:rPr lang="zh-CN" altLang="en-US" sz="2800" b="1" dirty="0" smtClean="0">
                <a:solidFill>
                  <a:srgbClr val="C00000"/>
                </a:solidFill>
                <a:latin typeface="微软雅黑" panose="020B0503020204020204" pitchFamily="34" charset="-122"/>
                <a:ea typeface="微软雅黑" panose="020B0503020204020204" pitchFamily="34" charset="-122"/>
              </a:rPr>
              <a:t>均匀半空间对比（</a:t>
            </a:r>
            <a:r>
              <a:rPr lang="en-US" altLang="zh-CN" sz="2800" b="1" dirty="0" smtClean="0">
                <a:solidFill>
                  <a:srgbClr val="C00000"/>
                </a:solidFill>
                <a:latin typeface="微软雅黑" panose="020B0503020204020204" pitchFamily="34" charset="-122"/>
                <a:ea typeface="微软雅黑" panose="020B0503020204020204" pitchFamily="34" charset="-122"/>
              </a:rPr>
              <a:t>MT</a:t>
            </a:r>
            <a:r>
              <a:rPr lang="zh-CN" altLang="en-US" sz="2800" b="1" dirty="0" smtClean="0">
                <a:solidFill>
                  <a:srgbClr val="C00000"/>
                </a:solidFill>
                <a:latin typeface="微软雅黑" panose="020B0503020204020204" pitchFamily="34" charset="-122"/>
                <a:ea typeface="微软雅黑" panose="020B0503020204020204" pitchFamily="34" charset="-122"/>
              </a:rPr>
              <a:t>）</a:t>
            </a:r>
            <a:endParaRPr lang="zh-CN" altLang="en-US" sz="2800" b="1" dirty="0" smtClean="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6" name="图片 45"/>
          <p:cNvPicPr>
            <a:picLocks noChangeAspect="1"/>
          </p:cNvPicPr>
          <p:nvPr/>
        </p:nvPicPr>
        <p:blipFill>
          <a:blip r:embed="rId2"/>
          <a:stretch>
            <a:fillRect/>
          </a:stretch>
        </p:blipFill>
        <p:spPr>
          <a:xfrm>
            <a:off x="1333500" y="1695450"/>
            <a:ext cx="2807970" cy="1346835"/>
          </a:xfrm>
          <a:prstGeom prst="rect">
            <a:avLst/>
          </a:prstGeom>
        </p:spPr>
      </p:pic>
      <p:sp>
        <p:nvSpPr>
          <p:cNvPr id="47" name="文本框 46"/>
          <p:cNvSpPr txBox="1"/>
          <p:nvPr/>
        </p:nvSpPr>
        <p:spPr>
          <a:xfrm>
            <a:off x="240633" y="1296805"/>
            <a:ext cx="3070738"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模型参数设置（</a:t>
            </a:r>
            <a:r>
              <a:rPr lang="en-US" altLang="zh-CN" sz="2000">
                <a:solidFill>
                  <a:srgbClr val="2A0EFA"/>
                </a:solidFill>
                <a:latin typeface="Times New Roman" panose="02020603050405020304" pitchFamily="18" charset="0"/>
                <a:ea typeface="宋体" panose="02010600030101010101" pitchFamily="2" charset="-122"/>
                <a:sym typeface="+mn-ea"/>
              </a:rPr>
              <a:t>MT</a:t>
            </a:r>
            <a:r>
              <a:rPr lang="zh-CN" sz="2000">
                <a:solidFill>
                  <a:srgbClr val="2A0EFA"/>
                </a:solidFill>
                <a:latin typeface="Times New Roman" panose="02020603050405020304" pitchFamily="18" charset="0"/>
                <a:ea typeface="宋体" panose="02010600030101010101" pitchFamily="2" charset="-122"/>
                <a:sym typeface="+mn-ea"/>
              </a:rPr>
              <a:t>）</a:t>
            </a:r>
            <a:endParaRPr lang="zh-CN" sz="2000">
              <a:solidFill>
                <a:srgbClr val="2A0EFA"/>
              </a:solidFill>
              <a:latin typeface="Times New Roman" panose="02020603050405020304" pitchFamily="18" charset="0"/>
              <a:ea typeface="宋体" panose="02010600030101010101" pitchFamily="2" charset="-122"/>
              <a:sym typeface="+mn-ea"/>
            </a:endParaRPr>
          </a:p>
        </p:txBody>
      </p:sp>
      <p:sp>
        <p:nvSpPr>
          <p:cNvPr id="49" name="文本框 48"/>
          <p:cNvSpPr txBox="1"/>
          <p:nvPr/>
        </p:nvSpPr>
        <p:spPr>
          <a:xfrm>
            <a:off x="173958" y="3320550"/>
            <a:ext cx="3070738"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模型剖分设置（</a:t>
            </a:r>
            <a:r>
              <a:rPr lang="en-US" altLang="zh-CN" sz="2000">
                <a:solidFill>
                  <a:srgbClr val="2A0EFA"/>
                </a:solidFill>
                <a:latin typeface="Times New Roman" panose="02020603050405020304" pitchFamily="18" charset="0"/>
                <a:ea typeface="宋体" panose="02010600030101010101" pitchFamily="2" charset="-122"/>
                <a:sym typeface="+mn-ea"/>
              </a:rPr>
              <a:t>MT</a:t>
            </a:r>
            <a:r>
              <a:rPr lang="zh-CN" sz="2000">
                <a:solidFill>
                  <a:srgbClr val="2A0EFA"/>
                </a:solidFill>
                <a:latin typeface="Times New Roman" panose="02020603050405020304" pitchFamily="18" charset="0"/>
                <a:ea typeface="宋体" panose="02010600030101010101" pitchFamily="2" charset="-122"/>
                <a:sym typeface="+mn-ea"/>
              </a:rPr>
              <a:t>）</a:t>
            </a:r>
            <a:endParaRPr lang="zh-CN" sz="2000">
              <a:solidFill>
                <a:srgbClr val="2A0EFA"/>
              </a:solidFill>
              <a:latin typeface="Times New Roman" panose="02020603050405020304" pitchFamily="18" charset="0"/>
              <a:ea typeface="宋体" panose="02010600030101010101" pitchFamily="2" charset="-122"/>
              <a:sym typeface="+mn-ea"/>
            </a:endParaRPr>
          </a:p>
        </p:txBody>
      </p:sp>
      <p:sp>
        <p:nvSpPr>
          <p:cNvPr id="51" name="文本框 50"/>
          <p:cNvSpPr txBox="1"/>
          <p:nvPr/>
        </p:nvSpPr>
        <p:spPr>
          <a:xfrm>
            <a:off x="5013325" y="1769745"/>
            <a:ext cx="3026410" cy="922020"/>
          </a:xfrm>
          <a:prstGeom prst="rect">
            <a:avLst/>
          </a:prstGeom>
          <a:noFill/>
        </p:spPr>
        <p:txBody>
          <a:bodyPr wrap="square" rtlCol="0">
            <a:spAutoFit/>
          </a:bodyPr>
          <a:p>
            <a:r>
              <a:rPr lang="zh-CN" altLang="en-US">
                <a:sym typeface="+mn-ea"/>
              </a:rPr>
              <a:t>平面波为</a:t>
            </a:r>
            <a:r>
              <a:rPr lang="en-US" altLang="zh-CN">
                <a:sym typeface="+mn-ea"/>
              </a:rPr>
              <a:t>10hz</a:t>
            </a:r>
            <a:r>
              <a:rPr lang="zh-CN" altLang="en-US">
                <a:sym typeface="+mn-ea"/>
              </a:rPr>
              <a:t>以垂直方向</a:t>
            </a:r>
            <a:r>
              <a:rPr lang="zh-CN" altLang="en-US">
                <a:sym typeface="+mn-ea"/>
              </a:rPr>
              <a:t>入射在平坦的空气-地质界面上，并且x轴与它的夹角为</a:t>
            </a:r>
            <a:r>
              <a:rPr lang="en-US" altLang="zh-CN">
                <a:sym typeface="+mn-ea"/>
              </a:rPr>
              <a:t>0</a:t>
            </a:r>
            <a:endParaRPr lang="zh-CN" altLang="en-US"/>
          </a:p>
        </p:txBody>
      </p:sp>
      <p:sp>
        <p:nvSpPr>
          <p:cNvPr id="54" name="文本框 53"/>
          <p:cNvSpPr txBox="1"/>
          <p:nvPr/>
        </p:nvSpPr>
        <p:spPr>
          <a:xfrm>
            <a:off x="4807585" y="3799205"/>
            <a:ext cx="3784600" cy="922020"/>
          </a:xfrm>
          <a:prstGeom prst="rect">
            <a:avLst/>
          </a:prstGeom>
          <a:noFill/>
        </p:spPr>
        <p:txBody>
          <a:bodyPr wrap="square" rtlCol="0">
            <a:spAutoFit/>
          </a:bodyPr>
          <a:p>
            <a:r>
              <a:rPr lang="zh-CN" altLang="en-US"/>
              <a:t>计算区域为</a:t>
            </a:r>
            <a:r>
              <a:rPr lang="en-US" altLang="zh-CN"/>
              <a:t>20km</a:t>
            </a:r>
            <a:r>
              <a:rPr lang="zh-CN" altLang="en-US"/>
              <a:t>✖</a:t>
            </a:r>
            <a:r>
              <a:rPr lang="en-US" altLang="zh-CN"/>
              <a:t>20km</a:t>
            </a:r>
            <a:r>
              <a:rPr lang="zh-CN" altLang="en-US">
                <a:sym typeface="+mn-ea"/>
              </a:rPr>
              <a:t>✖</a:t>
            </a:r>
            <a:r>
              <a:rPr lang="en-US" altLang="zh-CN">
                <a:sym typeface="+mn-ea"/>
              </a:rPr>
              <a:t>2</a:t>
            </a:r>
            <a:r>
              <a:rPr lang="en-US" altLang="zh-CN">
                <a:sym typeface="+mn-ea"/>
              </a:rPr>
              <a:t>0km</a:t>
            </a:r>
            <a:r>
              <a:rPr lang="zh-CN" altLang="en-US">
                <a:sym typeface="+mn-ea"/>
              </a:rPr>
              <a:t>的网格，测量点为</a:t>
            </a:r>
            <a:r>
              <a:rPr lang="en-US" altLang="zh-CN">
                <a:sym typeface="+mn-ea"/>
              </a:rPr>
              <a:t>[-500m,500m]</a:t>
            </a:r>
            <a:r>
              <a:rPr lang="zh-CN" altLang="en-US">
                <a:sym typeface="+mn-ea"/>
              </a:rPr>
              <a:t>，共</a:t>
            </a:r>
            <a:r>
              <a:rPr lang="en-US" altLang="zh-CN">
                <a:sym typeface="+mn-ea"/>
              </a:rPr>
              <a:t>51</a:t>
            </a:r>
            <a:r>
              <a:rPr lang="zh-CN" altLang="en-US">
                <a:sym typeface="+mn-ea"/>
              </a:rPr>
              <a:t>个测量点</a:t>
            </a:r>
            <a:endParaRPr lang="zh-CN" altLang="en-US">
              <a:sym typeface="+mn-ea"/>
            </a:endParaRPr>
          </a:p>
        </p:txBody>
      </p:sp>
      <p:sp>
        <p:nvSpPr>
          <p:cNvPr id="55" name="文本框 54"/>
          <p:cNvSpPr txBox="1"/>
          <p:nvPr/>
        </p:nvSpPr>
        <p:spPr>
          <a:xfrm>
            <a:off x="4382738" y="4892810"/>
            <a:ext cx="3070738"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自适应网格参数</a:t>
            </a:r>
            <a:r>
              <a:rPr lang="zh-CN" sz="2000">
                <a:solidFill>
                  <a:srgbClr val="2A0EFA"/>
                </a:solidFill>
                <a:latin typeface="Times New Roman" panose="02020603050405020304" pitchFamily="18" charset="0"/>
                <a:ea typeface="宋体" panose="02010600030101010101" pitchFamily="2" charset="-122"/>
                <a:sym typeface="+mn-ea"/>
              </a:rPr>
              <a:t>设置</a:t>
            </a:r>
            <a:endParaRPr lang="zh-CN" sz="2000">
              <a:solidFill>
                <a:srgbClr val="2A0EFA"/>
              </a:solidFill>
              <a:latin typeface="Times New Roman" panose="02020603050405020304" pitchFamily="18" charset="0"/>
              <a:ea typeface="宋体" panose="02010600030101010101" pitchFamily="2" charset="-122"/>
              <a:sym typeface="+mn-ea"/>
            </a:endParaRPr>
          </a:p>
        </p:txBody>
      </p:sp>
      <p:sp>
        <p:nvSpPr>
          <p:cNvPr id="56" name="文本框 55"/>
          <p:cNvSpPr txBox="1"/>
          <p:nvPr/>
        </p:nvSpPr>
        <p:spPr>
          <a:xfrm>
            <a:off x="4807585" y="5291455"/>
            <a:ext cx="3784600" cy="922020"/>
          </a:xfrm>
          <a:prstGeom prst="rect">
            <a:avLst/>
          </a:prstGeom>
          <a:noFill/>
        </p:spPr>
        <p:txBody>
          <a:bodyPr wrap="square" rtlCol="0">
            <a:spAutoFit/>
          </a:bodyPr>
          <a:p>
            <a:r>
              <a:rPr lang="zh-CN" altLang="en-US"/>
              <a:t>最大网格数小于等于</a:t>
            </a:r>
            <a:r>
              <a:rPr lang="en-US" altLang="zh-CN"/>
              <a:t>150w</a:t>
            </a:r>
            <a:r>
              <a:rPr lang="zh-CN" altLang="en-US"/>
              <a:t>个，但单位的误差指示器                 时，将进行细化。</a:t>
            </a:r>
            <a:endParaRPr lang="zh-CN" altLang="en-US"/>
          </a:p>
        </p:txBody>
      </p:sp>
      <p:graphicFrame>
        <p:nvGraphicFramePr>
          <p:cNvPr id="57" name="对象 56">
            <a:hlinkClick r:id="" action="ppaction://ole?verb="/>
          </p:cNvPr>
          <p:cNvGraphicFramePr>
            <a:graphicFrameLocks noChangeAspect="1"/>
          </p:cNvGraphicFramePr>
          <p:nvPr/>
        </p:nvGraphicFramePr>
        <p:xfrm>
          <a:off x="6509385" y="5609590"/>
          <a:ext cx="876935" cy="309245"/>
        </p:xfrm>
        <a:graphic>
          <a:graphicData uri="http://schemas.openxmlformats.org/presentationml/2006/ole">
            <mc:AlternateContent xmlns:mc="http://schemas.openxmlformats.org/markup-compatibility/2006">
              <mc:Choice xmlns:v="urn:schemas-microsoft-com:vml" Requires="v">
                <p:oleObj spid="_x0000_s2049" name="" r:id="rId3" imgW="647700" imgH="228600" progId="Equation.KSEE3">
                  <p:embed/>
                </p:oleObj>
              </mc:Choice>
              <mc:Fallback>
                <p:oleObj name="" r:id="rId3" imgW="647700" imgH="228600" progId="Equation.KSEE3">
                  <p:embed/>
                  <p:pic>
                    <p:nvPicPr>
                      <p:cNvPr id="0" name="图片 2048"/>
                      <p:cNvPicPr/>
                      <p:nvPr/>
                    </p:nvPicPr>
                    <p:blipFill>
                      <a:blip r:embed="rId4"/>
                      <a:stretch>
                        <a:fillRect/>
                      </a:stretch>
                    </p:blipFill>
                    <p:spPr>
                      <a:xfrm>
                        <a:off x="6509385" y="5609590"/>
                        <a:ext cx="876935" cy="309245"/>
                      </a:xfrm>
                      <a:prstGeom prst="rect">
                        <a:avLst/>
                      </a:prstGeom>
                    </p:spPr>
                  </p:pic>
                </p:oleObj>
              </mc:Fallback>
            </mc:AlternateContent>
          </a:graphicData>
        </a:graphic>
      </p:graphicFrame>
      <p:grpSp>
        <p:nvGrpSpPr>
          <p:cNvPr id="58" name="组合 57"/>
          <p:cNvGrpSpPr/>
          <p:nvPr/>
        </p:nvGrpSpPr>
        <p:grpSpPr>
          <a:xfrm>
            <a:off x="558800" y="4042410"/>
            <a:ext cx="3707130" cy="2475865"/>
            <a:chOff x="980" y="6476"/>
            <a:chExt cx="5838" cy="3899"/>
          </a:xfrm>
        </p:grpSpPr>
        <p:pic>
          <p:nvPicPr>
            <p:cNvPr id="59" name="图片 58" descr="O4EA97C5GFM1]02{0B(]AFX"/>
            <p:cNvPicPr>
              <a:picLocks noChangeAspect="1"/>
            </p:cNvPicPr>
            <p:nvPr/>
          </p:nvPicPr>
          <p:blipFill>
            <a:blip r:embed="rId5"/>
            <a:stretch>
              <a:fillRect/>
            </a:stretch>
          </p:blipFill>
          <p:spPr>
            <a:xfrm>
              <a:off x="1500" y="6476"/>
              <a:ext cx="5319" cy="3419"/>
            </a:xfrm>
            <a:prstGeom prst="rect">
              <a:avLst/>
            </a:prstGeom>
          </p:spPr>
        </p:pic>
        <p:pic>
          <p:nvPicPr>
            <p:cNvPr id="60" name="图片 59" descr="(HG4_ZGC0`Z}HFX[J724SCP"/>
            <p:cNvPicPr>
              <a:picLocks noChangeAspect="1"/>
            </p:cNvPicPr>
            <p:nvPr/>
          </p:nvPicPr>
          <p:blipFill>
            <a:blip r:embed="rId6"/>
            <a:stretch>
              <a:fillRect/>
            </a:stretch>
          </p:blipFill>
          <p:spPr>
            <a:xfrm>
              <a:off x="3197" y="9895"/>
              <a:ext cx="1410" cy="480"/>
            </a:xfrm>
            <a:prstGeom prst="rect">
              <a:avLst/>
            </a:prstGeom>
          </p:spPr>
        </p:pic>
        <p:pic>
          <p:nvPicPr>
            <p:cNvPr id="61" name="图片 60" descr="ON~XXG}93XT`%PU98_NBXZV"/>
            <p:cNvPicPr>
              <a:picLocks noChangeAspect="1"/>
            </p:cNvPicPr>
            <p:nvPr/>
          </p:nvPicPr>
          <p:blipFill>
            <a:blip r:embed="rId7"/>
            <a:stretch>
              <a:fillRect/>
            </a:stretch>
          </p:blipFill>
          <p:spPr>
            <a:xfrm>
              <a:off x="980" y="7563"/>
              <a:ext cx="435" cy="1245"/>
            </a:xfrm>
            <a:prstGeom prst="rect">
              <a:avLst/>
            </a:prstGeom>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3.1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均匀半空间对比（</a:t>
            </a:r>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MT</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345027" y="5094582"/>
            <a:ext cx="8217725" cy="1753235"/>
          </a:xfrm>
          <a:prstGeom prst="rect">
            <a:avLst/>
          </a:prstGeom>
        </p:spPr>
        <p:txBody>
          <a:bodyPr wrap="square">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从上图可以明显看到，非面向目标的网格剖分效果最差，甚至不如全局的情况。这是因为：非</a:t>
            </a:r>
            <a:r>
              <a:rPr lang="zh-CN" altLang="en-US" dirty="0" smtClean="0">
                <a:latin typeface="微软雅黑" panose="020B0503020204020204" pitchFamily="34" charset="-122"/>
                <a:ea typeface="微软雅黑" panose="020B0503020204020204" pitchFamily="34" charset="-122"/>
              </a:rPr>
              <a:t>面向目标的算法主要集中在细化全局网格密度，并尝试降低全局数值误差，事实上，这些非目标自适应优化算法的性能较差，这与它们的理论行为相一致，这些理论行为旨在自动降低全局数值误差</a:t>
            </a:r>
            <a:endParaRPr lang="zh-CN" altLang="en-US" dirty="0" smtClean="0">
              <a:latin typeface="微软雅黑" panose="020B0503020204020204" pitchFamily="34" charset="-122"/>
              <a:ea typeface="微软雅黑" panose="020B0503020204020204" pitchFamily="34" charset="-122"/>
            </a:endParaRPr>
          </a:p>
        </p:txBody>
      </p:sp>
      <p:pic>
        <p:nvPicPr>
          <p:cNvPr id="10" name="图片 9" descr="5560{$6{)(R8SC_CK23N6IK"/>
          <p:cNvPicPr>
            <a:picLocks noChangeAspect="1"/>
          </p:cNvPicPr>
          <p:nvPr/>
        </p:nvPicPr>
        <p:blipFill>
          <a:blip r:embed="rId2"/>
          <a:stretch>
            <a:fillRect/>
          </a:stretch>
        </p:blipFill>
        <p:spPr>
          <a:xfrm>
            <a:off x="814705" y="1174750"/>
            <a:ext cx="5354320" cy="3919855"/>
          </a:xfrm>
          <a:prstGeom prst="rect">
            <a:avLst/>
          </a:prstGeom>
        </p:spPr>
      </p:pic>
      <p:sp>
        <p:nvSpPr>
          <p:cNvPr id="11" name="文本框 10"/>
          <p:cNvSpPr txBox="1"/>
          <p:nvPr/>
        </p:nvSpPr>
        <p:spPr>
          <a:xfrm>
            <a:off x="494030" y="5453380"/>
            <a:ext cx="7919720" cy="1198880"/>
          </a:xfrm>
          <a:prstGeom prst="rect">
            <a:avLst/>
          </a:prstGeom>
          <a:solidFill>
            <a:schemeClr val="bg1"/>
          </a:solid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从面向目标的三种来看，</a:t>
            </a:r>
            <a:r>
              <a:rPr lang="en-US" altLang="zh-CN">
                <a:latin typeface="微软雅黑" panose="020B0503020204020204" pitchFamily="34" charset="-122"/>
                <a:ea typeface="微软雅黑" panose="020B0503020204020204" pitchFamily="34" charset="-122"/>
                <a:cs typeface="微软雅黑" panose="020B0503020204020204" pitchFamily="34" charset="-122"/>
              </a:rPr>
              <a:t>rJH</a:t>
            </a:r>
            <a:r>
              <a:rPr lang="zh-CN" altLang="en-US">
                <a:latin typeface="微软雅黑" panose="020B0503020204020204" pitchFamily="34" charset="-122"/>
                <a:ea typeface="微软雅黑" panose="020B0503020204020204" pitchFamily="34" charset="-122"/>
                <a:cs typeface="微软雅黑" panose="020B0503020204020204" pitchFamily="34" charset="-122"/>
              </a:rPr>
              <a:t>的效果最差，一开始是高于黑色虚线，但在迭代第三次时，下降速度发生了变化；而</a:t>
            </a:r>
            <a:r>
              <a:rPr lang="en-US" altLang="zh-CN">
                <a:latin typeface="微软雅黑" panose="020B0503020204020204" pitchFamily="34" charset="-122"/>
                <a:ea typeface="微软雅黑" panose="020B0503020204020204" pitchFamily="34" charset="-122"/>
                <a:cs typeface="微软雅黑" panose="020B0503020204020204" pitchFamily="34" charset="-122"/>
              </a:rPr>
              <a:t>H</a:t>
            </a:r>
            <a:r>
              <a:rPr lang="zh-CN" altLang="en-US">
                <a:latin typeface="微软雅黑" panose="020B0503020204020204" pitchFamily="34" charset="-122"/>
                <a:ea typeface="微软雅黑" panose="020B0503020204020204" pitchFamily="34" charset="-122"/>
                <a:cs typeface="微软雅黑" panose="020B0503020204020204" pitchFamily="34" charset="-122"/>
              </a:rPr>
              <a:t>很快就交于黑色虚线，而</a:t>
            </a:r>
            <a:r>
              <a:rPr lang="en-US" altLang="zh-CN">
                <a:latin typeface="微软雅黑" panose="020B0503020204020204" pitchFamily="34" charset="-122"/>
                <a:ea typeface="微软雅黑" panose="020B0503020204020204" pitchFamily="34" charset="-122"/>
                <a:cs typeface="微软雅黑" panose="020B0503020204020204" pitchFamily="34" charset="-122"/>
              </a:rPr>
              <a:t>J</a:t>
            </a:r>
            <a:r>
              <a:rPr lang="zh-CN" altLang="en-US">
                <a:latin typeface="微软雅黑" panose="020B0503020204020204" pitchFamily="34" charset="-122"/>
                <a:ea typeface="微软雅黑" panose="020B0503020204020204" pitchFamily="34" charset="-122"/>
                <a:cs typeface="微软雅黑" panose="020B0503020204020204" pitchFamily="34" charset="-122"/>
              </a:rPr>
              <a:t>是效果最好的，从一开始到最好都远小于黑色虚线，并且在后面，曲线下降有加速的趋势，并且其每一次迭代网格的增加数目比其他方法都少，都精度提高了很多</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1" name="组合 20"/>
          <p:cNvGrpSpPr/>
          <p:nvPr/>
        </p:nvGrpSpPr>
        <p:grpSpPr>
          <a:xfrm>
            <a:off x="6377305" y="2141220"/>
            <a:ext cx="2035810" cy="1752600"/>
            <a:chOff x="10043" y="3372"/>
            <a:chExt cx="3206" cy="2760"/>
          </a:xfrm>
        </p:grpSpPr>
        <p:sp>
          <p:nvSpPr>
            <p:cNvPr id="13" name="文本框 12"/>
            <p:cNvSpPr txBox="1"/>
            <p:nvPr/>
          </p:nvSpPr>
          <p:spPr>
            <a:xfrm>
              <a:off x="10043" y="3372"/>
              <a:ext cx="3207" cy="2761"/>
            </a:xfrm>
            <a:prstGeom prst="rect">
              <a:avLst/>
            </a:prstGeom>
            <a:noFill/>
          </p:spPr>
          <p:txBody>
            <a:bodyPr wrap="square" rtlCol="0">
              <a:spAutoFit/>
            </a:bodyPr>
            <a:p>
              <a:r>
                <a:rPr lang="zh-CN" altLang="en-US"/>
                <a:t> 关于     源极化的</a:t>
              </a:r>
              <a:r>
                <a:rPr lang="en-US" altLang="zh-CN"/>
                <a:t>10Hz</a:t>
              </a:r>
              <a:r>
                <a:rPr lang="zh-CN" altLang="en-US"/>
                <a:t>的均匀半空间的不同网格剖分方式的结果</a:t>
              </a:r>
              <a:r>
                <a:rPr lang="zh-CN" altLang="en-US"/>
                <a:t>误差图</a:t>
              </a:r>
              <a:endParaRPr lang="zh-CN" altLang="en-US"/>
            </a:p>
            <a:p>
              <a:r>
                <a:rPr lang="zh-CN" altLang="en-US"/>
                <a:t> (a) 视电阻率误差</a:t>
              </a:r>
              <a:endParaRPr lang="zh-CN" altLang="en-US"/>
            </a:p>
            <a:p>
              <a:r>
                <a:rPr lang="zh-CN" altLang="en-US"/>
                <a:t> (b) 相位误差</a:t>
              </a:r>
              <a:endParaRPr lang="zh-CN" altLang="en-US"/>
            </a:p>
          </p:txBody>
        </p:sp>
        <p:graphicFrame>
          <p:nvGraphicFramePr>
            <p:cNvPr id="17" name="对象 16">
              <a:hlinkClick r:id="" action="ppaction://ole?verb="/>
            </p:cNvPr>
            <p:cNvGraphicFramePr>
              <a:graphicFrameLocks noChangeAspect="1"/>
            </p:cNvGraphicFramePr>
            <p:nvPr/>
          </p:nvGraphicFramePr>
          <p:xfrm>
            <a:off x="10963" y="3430"/>
            <a:ext cx="430" cy="478"/>
          </p:xfrm>
          <a:graphic>
            <a:graphicData uri="http://schemas.openxmlformats.org/presentationml/2006/ole">
              <mc:AlternateContent xmlns:mc="http://schemas.openxmlformats.org/markup-compatibility/2006">
                <mc:Choice xmlns:v="urn:schemas-microsoft-com:vml" Requires="v">
                  <p:oleObj spid="_x0000_s1026" name="" r:id="rId3" imgW="228600" imgH="254000" progId="Equation.KSEE3">
                    <p:embed/>
                  </p:oleObj>
                </mc:Choice>
                <mc:Fallback>
                  <p:oleObj name="" r:id="rId3" imgW="228600" imgH="254000" progId="Equation.KSEE3">
                    <p:embed/>
                    <p:pic>
                      <p:nvPicPr>
                        <p:cNvPr id="0" name="图片 1025"/>
                        <p:cNvPicPr/>
                        <p:nvPr/>
                      </p:nvPicPr>
                      <p:blipFill>
                        <a:blip r:embed="rId4"/>
                        <a:stretch>
                          <a:fillRect/>
                        </a:stretch>
                      </p:blipFill>
                      <p:spPr>
                        <a:xfrm>
                          <a:off x="10963" y="3430"/>
                          <a:ext cx="430" cy="478"/>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8"/>
                                        </p:tgtEl>
                                        <p:attrNameLst>
                                          <p:attrName>ppt_y</p:attrName>
                                        </p:attrNameLst>
                                      </p:cBhvr>
                                      <p:tavLst>
                                        <p:tav tm="0">
                                          <p:val>
                                            <p:strVal val="#ppt_y"/>
                                          </p:val>
                                        </p:tav>
                                        <p:tav tm="100000">
                                          <p:val>
                                            <p:strVal val="#ppt_y+#ppt_h*1.125000"/>
                                          </p:val>
                                        </p:tav>
                                      </p:tavLst>
                                    </p:anim>
                                    <p:animEffect transition="out" filter="wipe(down)">
                                      <p:cBhvr>
                                        <p:cTn id="7" dur="500"/>
                                        <p:tgtEl>
                                          <p:spTgt spid="8"/>
                                        </p:tgtEl>
                                      </p:cBhvr>
                                    </p:animEffect>
                                    <p:set>
                                      <p:cBhvr>
                                        <p:cTn id="8" dur="1" fill="hold">
                                          <p:stCondLst>
                                            <p:cond delay="499"/>
                                          </p:stCondLst>
                                        </p:cTn>
                                        <p:tgtEl>
                                          <p:spTgt spid="8"/>
                                        </p:tgtEl>
                                        <p:attrNameLst>
                                          <p:attrName>style.visibility</p:attrName>
                                        </p:attrNameLst>
                                      </p:cBhvr>
                                      <p:to>
                                        <p:strVal val="hidden"/>
                                      </p:to>
                                    </p:set>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3.1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均匀半空间对比（</a:t>
            </a:r>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MT</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6" name="文本框 2"/>
          <p:cNvSpPr txBox="1">
            <a:spLocks noChangeArrowheads="1"/>
          </p:cNvSpPr>
          <p:nvPr/>
        </p:nvSpPr>
        <p:spPr bwMode="auto">
          <a:xfrm>
            <a:off x="263525" y="5989320"/>
            <a:ext cx="875220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全局细化方法是网格都进行了细化，而面向目标的方法精确的识别了感兴趣的区域，并对该区域进行细化，而非面向目标虽然网格变密了，但由于网格的细化在非兴趣区域，导致网格细化了，但精度却不高。</a:t>
            </a:r>
            <a:endPar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pic>
        <p:nvPicPr>
          <p:cNvPr id="8" name="图片 7" descr="__WVG8@3L]XB0A)JOB{21~E"/>
          <p:cNvPicPr>
            <a:picLocks noChangeAspect="1"/>
          </p:cNvPicPr>
          <p:nvPr/>
        </p:nvPicPr>
        <p:blipFill>
          <a:blip r:embed="rId2"/>
          <a:stretch>
            <a:fillRect/>
          </a:stretch>
        </p:blipFill>
        <p:spPr>
          <a:xfrm>
            <a:off x="1037590" y="1102995"/>
            <a:ext cx="7372985" cy="494919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3.1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均匀半空间对比（</a:t>
            </a:r>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R</a:t>
            </a:r>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MT</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p:cNvPicPr>
            <a:picLocks noChangeAspect="1"/>
          </p:cNvPicPr>
          <p:nvPr/>
        </p:nvPicPr>
        <p:blipFill>
          <a:blip r:embed="rId2"/>
          <a:stretch>
            <a:fillRect/>
          </a:stretch>
        </p:blipFill>
        <p:spPr>
          <a:xfrm>
            <a:off x="1428115" y="1713865"/>
            <a:ext cx="3225800" cy="1547495"/>
          </a:xfrm>
          <a:prstGeom prst="rect">
            <a:avLst/>
          </a:prstGeom>
        </p:spPr>
      </p:pic>
      <p:sp>
        <p:nvSpPr>
          <p:cNvPr id="11" name="文本框 10"/>
          <p:cNvSpPr txBox="1"/>
          <p:nvPr/>
        </p:nvSpPr>
        <p:spPr>
          <a:xfrm>
            <a:off x="4653915" y="4530090"/>
            <a:ext cx="3513455" cy="1753235"/>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计算区域为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2km</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2km</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2km</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的网格，测量点为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[-50m,50m]</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，共</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51</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个测量点平面波以60度的倾斜角从z轴倾斜地入射在平坦的空气-地球界面上，并且从x轴的0度的方位角。</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4871720" y="1831340"/>
            <a:ext cx="3513455" cy="119888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平面波为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hz</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以60度的倾斜角从z轴倾斜地入射在平坦的空气-地质界面上，并且x轴与它的夹角为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0</a:t>
            </a:r>
            <a:endParaRPr lang="en-US" altLang="zh-C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4" name="组合 33"/>
          <p:cNvGrpSpPr/>
          <p:nvPr/>
        </p:nvGrpSpPr>
        <p:grpSpPr>
          <a:xfrm>
            <a:off x="622300" y="4112260"/>
            <a:ext cx="3707130" cy="2475865"/>
            <a:chOff x="980" y="6476"/>
            <a:chExt cx="5838" cy="3899"/>
          </a:xfrm>
        </p:grpSpPr>
        <p:pic>
          <p:nvPicPr>
            <p:cNvPr id="53" name="图片 52" descr="O4EA97C5GFM1]02{0B(]AFX"/>
            <p:cNvPicPr>
              <a:picLocks noChangeAspect="1"/>
            </p:cNvPicPr>
            <p:nvPr/>
          </p:nvPicPr>
          <p:blipFill>
            <a:blip r:embed="rId3"/>
            <a:stretch>
              <a:fillRect/>
            </a:stretch>
          </p:blipFill>
          <p:spPr>
            <a:xfrm>
              <a:off x="1500" y="6476"/>
              <a:ext cx="5319" cy="3419"/>
            </a:xfrm>
            <a:prstGeom prst="rect">
              <a:avLst/>
            </a:prstGeom>
          </p:spPr>
        </p:pic>
        <p:pic>
          <p:nvPicPr>
            <p:cNvPr id="17" name="图片 16" descr="(HG4_ZGC0`Z}HFX[J724SCP"/>
            <p:cNvPicPr>
              <a:picLocks noChangeAspect="1"/>
            </p:cNvPicPr>
            <p:nvPr/>
          </p:nvPicPr>
          <p:blipFill>
            <a:blip r:embed="rId4"/>
            <a:stretch>
              <a:fillRect/>
            </a:stretch>
          </p:blipFill>
          <p:spPr>
            <a:xfrm>
              <a:off x="3197" y="9895"/>
              <a:ext cx="1410" cy="480"/>
            </a:xfrm>
            <a:prstGeom prst="rect">
              <a:avLst/>
            </a:prstGeom>
          </p:spPr>
        </p:pic>
        <p:pic>
          <p:nvPicPr>
            <p:cNvPr id="26" name="图片 25" descr="ON~XXG}93XT`%PU98_NBXZV"/>
            <p:cNvPicPr>
              <a:picLocks noChangeAspect="1"/>
            </p:cNvPicPr>
            <p:nvPr/>
          </p:nvPicPr>
          <p:blipFill>
            <a:blip r:embed="rId5"/>
            <a:stretch>
              <a:fillRect/>
            </a:stretch>
          </p:blipFill>
          <p:spPr>
            <a:xfrm>
              <a:off x="980" y="7563"/>
              <a:ext cx="435" cy="1245"/>
            </a:xfrm>
            <a:prstGeom prst="rect">
              <a:avLst/>
            </a:prstGeom>
          </p:spPr>
        </p:pic>
      </p:grpSp>
      <p:sp>
        <p:nvSpPr>
          <p:cNvPr id="47" name="文本框 46"/>
          <p:cNvSpPr txBox="1"/>
          <p:nvPr/>
        </p:nvSpPr>
        <p:spPr>
          <a:xfrm>
            <a:off x="240633" y="1296805"/>
            <a:ext cx="3070738"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模型参数设置（</a:t>
            </a:r>
            <a:r>
              <a:rPr lang="en-US" altLang="zh-CN" sz="2000">
                <a:solidFill>
                  <a:srgbClr val="2A0EFA"/>
                </a:solidFill>
                <a:latin typeface="Times New Roman" panose="02020603050405020304" pitchFamily="18" charset="0"/>
                <a:ea typeface="宋体" panose="02010600030101010101" pitchFamily="2" charset="-122"/>
                <a:sym typeface="+mn-ea"/>
              </a:rPr>
              <a:t>R</a:t>
            </a:r>
            <a:r>
              <a:rPr lang="en-US" altLang="zh-CN" sz="2000">
                <a:solidFill>
                  <a:srgbClr val="2A0EFA"/>
                </a:solidFill>
                <a:latin typeface="Times New Roman" panose="02020603050405020304" pitchFamily="18" charset="0"/>
                <a:ea typeface="宋体" panose="02010600030101010101" pitchFamily="2" charset="-122"/>
                <a:sym typeface="+mn-ea"/>
              </a:rPr>
              <a:t>MT</a:t>
            </a:r>
            <a:r>
              <a:rPr lang="zh-CN" sz="2000">
                <a:solidFill>
                  <a:srgbClr val="2A0EFA"/>
                </a:solidFill>
                <a:latin typeface="Times New Roman" panose="02020603050405020304" pitchFamily="18" charset="0"/>
                <a:ea typeface="宋体" panose="02010600030101010101" pitchFamily="2" charset="-122"/>
                <a:sym typeface="+mn-ea"/>
              </a:rPr>
              <a:t>）</a:t>
            </a:r>
            <a:endParaRPr lang="zh-CN" sz="2000">
              <a:solidFill>
                <a:srgbClr val="2A0EFA"/>
              </a:solidFill>
              <a:latin typeface="Times New Roman" panose="02020603050405020304" pitchFamily="18" charset="0"/>
              <a:ea typeface="宋体" panose="02010600030101010101" pitchFamily="2" charset="-122"/>
              <a:sym typeface="+mn-ea"/>
            </a:endParaRPr>
          </a:p>
        </p:txBody>
      </p:sp>
      <p:sp>
        <p:nvSpPr>
          <p:cNvPr id="49" name="文本框 48"/>
          <p:cNvSpPr txBox="1"/>
          <p:nvPr/>
        </p:nvSpPr>
        <p:spPr>
          <a:xfrm>
            <a:off x="173958" y="3320550"/>
            <a:ext cx="3070738"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模型剖分设置（</a:t>
            </a:r>
            <a:r>
              <a:rPr lang="en-US" altLang="zh-CN" sz="2000">
                <a:solidFill>
                  <a:srgbClr val="2A0EFA"/>
                </a:solidFill>
                <a:latin typeface="Times New Roman" panose="02020603050405020304" pitchFamily="18" charset="0"/>
                <a:ea typeface="宋体" panose="02010600030101010101" pitchFamily="2" charset="-122"/>
                <a:sym typeface="+mn-ea"/>
              </a:rPr>
              <a:t>R</a:t>
            </a:r>
            <a:r>
              <a:rPr lang="en-US" altLang="zh-CN" sz="2000">
                <a:solidFill>
                  <a:srgbClr val="2A0EFA"/>
                </a:solidFill>
                <a:latin typeface="Times New Roman" panose="02020603050405020304" pitchFamily="18" charset="0"/>
                <a:ea typeface="宋体" panose="02010600030101010101" pitchFamily="2" charset="-122"/>
                <a:sym typeface="+mn-ea"/>
              </a:rPr>
              <a:t>MT</a:t>
            </a:r>
            <a:r>
              <a:rPr lang="zh-CN" sz="2000">
                <a:solidFill>
                  <a:srgbClr val="2A0EFA"/>
                </a:solidFill>
                <a:latin typeface="Times New Roman" panose="02020603050405020304" pitchFamily="18" charset="0"/>
                <a:ea typeface="宋体" panose="02010600030101010101" pitchFamily="2" charset="-122"/>
                <a:sym typeface="+mn-ea"/>
              </a:rPr>
              <a:t>）</a:t>
            </a:r>
            <a:endParaRPr lang="zh-CN" sz="2000">
              <a:solidFill>
                <a:srgbClr val="2A0EFA"/>
              </a:solidFill>
              <a:latin typeface="Times New Roman" panose="02020603050405020304" pitchFamily="18" charset="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3.1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均匀半空间对比（</a:t>
            </a:r>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R</a:t>
            </a:r>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MT</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descr="CIBVB{QL16@ISBNLD7P62Y5"/>
          <p:cNvPicPr>
            <a:picLocks noChangeAspect="1"/>
          </p:cNvPicPr>
          <p:nvPr/>
        </p:nvPicPr>
        <p:blipFill>
          <a:blip r:embed="rId2"/>
          <a:stretch>
            <a:fillRect/>
          </a:stretch>
        </p:blipFill>
        <p:spPr>
          <a:xfrm>
            <a:off x="878840" y="1231900"/>
            <a:ext cx="7386320" cy="54603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3.2 </a:t>
            </a:r>
            <a:r>
              <a:rPr lang="zh-CN" altLang="en-US" sz="2800" b="1" dirty="0">
                <a:solidFill>
                  <a:srgbClr val="C00000"/>
                </a:solidFill>
                <a:latin typeface="微软雅黑" panose="020B0503020204020204" pitchFamily="34" charset="-122"/>
                <a:ea typeface="微软雅黑" panose="020B0503020204020204" pitchFamily="34" charset="-122"/>
              </a:rPr>
              <a:t>地形模型解的比较</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7" name="文本框 46"/>
          <p:cNvSpPr txBox="1"/>
          <p:nvPr/>
        </p:nvSpPr>
        <p:spPr>
          <a:xfrm>
            <a:off x="240665" y="1224280"/>
            <a:ext cx="3964305"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梯形</a:t>
            </a:r>
            <a:r>
              <a:rPr sz="2000">
                <a:solidFill>
                  <a:srgbClr val="2A0EFA"/>
                </a:solidFill>
                <a:latin typeface="Times New Roman" panose="02020603050405020304" pitchFamily="18" charset="0"/>
                <a:ea typeface="宋体" panose="02010600030101010101" pitchFamily="2" charset="-122"/>
                <a:sym typeface="+mn-ea"/>
              </a:rPr>
              <a:t>模型</a:t>
            </a:r>
            <a:endParaRPr sz="2000">
              <a:solidFill>
                <a:srgbClr val="2A0EFA"/>
              </a:solidFill>
              <a:latin typeface="Times New Roman" panose="02020603050405020304" pitchFamily="18" charset="0"/>
              <a:ea typeface="宋体" panose="02010600030101010101" pitchFamily="2" charset="-122"/>
              <a:sym typeface="+mn-ea"/>
            </a:endParaRPr>
          </a:p>
        </p:txBody>
      </p:sp>
      <p:sp>
        <p:nvSpPr>
          <p:cNvPr id="35" name="文本框 34"/>
          <p:cNvSpPr txBox="1"/>
          <p:nvPr/>
        </p:nvSpPr>
        <p:spPr>
          <a:xfrm>
            <a:off x="924560" y="5154295"/>
            <a:ext cx="3631565" cy="92202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山顶平面的尺寸为450米✖450米，方形基座的尺寸为2000米</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2000米，这座山的高度为450米。</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文本框 36"/>
          <p:cNvSpPr txBox="1"/>
          <p:nvPr/>
        </p:nvSpPr>
        <p:spPr>
          <a:xfrm>
            <a:off x="240665" y="4666615"/>
            <a:ext cx="3964305"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模型参数</a:t>
            </a:r>
            <a:endParaRPr lang="zh-CN" sz="2000">
              <a:solidFill>
                <a:srgbClr val="2A0EFA"/>
              </a:solidFill>
              <a:latin typeface="Times New Roman" panose="02020603050405020304" pitchFamily="18" charset="0"/>
              <a:ea typeface="宋体" panose="02010600030101010101" pitchFamily="2" charset="-122"/>
              <a:sym typeface="+mn-ea"/>
            </a:endParaRPr>
          </a:p>
        </p:txBody>
      </p:sp>
      <p:sp>
        <p:nvSpPr>
          <p:cNvPr id="39" name="文本框 38"/>
          <p:cNvSpPr txBox="1"/>
          <p:nvPr/>
        </p:nvSpPr>
        <p:spPr>
          <a:xfrm>
            <a:off x="5130800" y="1623060"/>
            <a:ext cx="3964305"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模型剖分</a:t>
            </a:r>
            <a:r>
              <a:rPr lang="zh-CN" sz="2000">
                <a:solidFill>
                  <a:srgbClr val="2A0EFA"/>
                </a:solidFill>
                <a:latin typeface="Times New Roman" panose="02020603050405020304" pitchFamily="18" charset="0"/>
                <a:ea typeface="宋体" panose="02010600030101010101" pitchFamily="2" charset="-122"/>
                <a:sym typeface="+mn-ea"/>
              </a:rPr>
              <a:t>参数</a:t>
            </a:r>
            <a:endParaRPr lang="zh-CN" sz="2000">
              <a:solidFill>
                <a:srgbClr val="2A0EFA"/>
              </a:solidFill>
              <a:latin typeface="Times New Roman" panose="02020603050405020304" pitchFamily="18" charset="0"/>
              <a:ea typeface="宋体" panose="02010600030101010101" pitchFamily="2" charset="-122"/>
              <a:sym typeface="+mn-ea"/>
            </a:endParaRPr>
          </a:p>
        </p:txBody>
      </p:sp>
      <p:sp>
        <p:nvSpPr>
          <p:cNvPr id="41" name="文本框 40"/>
          <p:cNvSpPr txBox="1"/>
          <p:nvPr/>
        </p:nvSpPr>
        <p:spPr>
          <a:xfrm>
            <a:off x="5539105" y="2112010"/>
            <a:ext cx="3225800" cy="1476375"/>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计算区域为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50km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50km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50km</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的网格，测量点为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[-1500m,1500m]</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，沿</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y</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轴方向共</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19</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个测量点，平面波垂直地面入射，为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2hz</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p>
        </p:txBody>
      </p:sp>
      <p:grpSp>
        <p:nvGrpSpPr>
          <p:cNvPr id="10" name="组合 9"/>
          <p:cNvGrpSpPr/>
          <p:nvPr/>
        </p:nvGrpSpPr>
        <p:grpSpPr>
          <a:xfrm>
            <a:off x="713105" y="1849120"/>
            <a:ext cx="4331970" cy="2816860"/>
            <a:chOff x="1123" y="2912"/>
            <a:chExt cx="6822" cy="4436"/>
          </a:xfrm>
        </p:grpSpPr>
        <p:grpSp>
          <p:nvGrpSpPr>
            <p:cNvPr id="8" name="组合 7"/>
            <p:cNvGrpSpPr/>
            <p:nvPr/>
          </p:nvGrpSpPr>
          <p:grpSpPr>
            <a:xfrm>
              <a:off x="1123" y="2912"/>
              <a:ext cx="6823" cy="4436"/>
              <a:chOff x="0" y="2108"/>
              <a:chExt cx="7050" cy="4891"/>
            </a:xfrm>
          </p:grpSpPr>
          <p:pic>
            <p:nvPicPr>
              <p:cNvPr id="25" name="图片 24" descr="PO)2MK0[HPQBWRTR0XH`QV3"/>
              <p:cNvPicPr>
                <a:picLocks noChangeAspect="1"/>
              </p:cNvPicPr>
              <p:nvPr/>
            </p:nvPicPr>
            <p:blipFill>
              <a:blip r:embed="rId2"/>
              <a:stretch>
                <a:fillRect/>
              </a:stretch>
            </p:blipFill>
            <p:spPr>
              <a:xfrm>
                <a:off x="0" y="2108"/>
                <a:ext cx="7050" cy="4545"/>
              </a:xfrm>
              <a:prstGeom prst="rect">
                <a:avLst/>
              </a:prstGeom>
            </p:spPr>
          </p:pic>
          <p:sp>
            <p:nvSpPr>
              <p:cNvPr id="33" name="矩形 32"/>
              <p:cNvSpPr/>
              <p:nvPr/>
            </p:nvSpPr>
            <p:spPr>
              <a:xfrm>
                <a:off x="98" y="6473"/>
                <a:ext cx="498" cy="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3" name="图片 42"/>
            <p:cNvPicPr>
              <a:picLocks noChangeAspect="1"/>
            </p:cNvPicPr>
            <p:nvPr/>
          </p:nvPicPr>
          <p:blipFill>
            <a:blip r:embed="rId3"/>
            <a:stretch>
              <a:fillRect/>
            </a:stretch>
          </p:blipFill>
          <p:spPr>
            <a:xfrm>
              <a:off x="5074" y="6093"/>
              <a:ext cx="1464" cy="432"/>
            </a:xfrm>
            <a:prstGeom prst="rect">
              <a:avLst/>
            </a:prstGeom>
          </p:spPr>
        </p:pic>
        <p:pic>
          <p:nvPicPr>
            <p:cNvPr id="44" name="图片 43"/>
            <p:cNvPicPr>
              <a:picLocks noChangeAspect="1"/>
            </p:cNvPicPr>
            <p:nvPr/>
          </p:nvPicPr>
          <p:blipFill>
            <a:blip r:embed="rId4"/>
            <a:stretch>
              <a:fillRect/>
            </a:stretch>
          </p:blipFill>
          <p:spPr>
            <a:xfrm>
              <a:off x="5074" y="3520"/>
              <a:ext cx="1548" cy="432"/>
            </a:xfrm>
            <a:prstGeom prst="rect">
              <a:avLst/>
            </a:prstGeom>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3.2 </a:t>
            </a:r>
            <a:r>
              <a:rPr lang="zh-CN" altLang="en-US" sz="2800" b="1" dirty="0">
                <a:solidFill>
                  <a:srgbClr val="C00000"/>
                </a:solidFill>
                <a:latin typeface="微软雅黑" panose="020B0503020204020204" pitchFamily="34" charset="-122"/>
                <a:ea typeface="微软雅黑" panose="020B0503020204020204" pitchFamily="34" charset="-122"/>
                <a:sym typeface="+mn-ea"/>
              </a:rPr>
              <a:t>地形模型解的比较</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VPP{DNV}R6@36UZO~LCRW%B"/>
          <p:cNvPicPr>
            <a:picLocks noChangeAspect="1"/>
          </p:cNvPicPr>
          <p:nvPr/>
        </p:nvPicPr>
        <p:blipFill>
          <a:blip r:embed="rId2"/>
          <a:stretch>
            <a:fillRect/>
          </a:stretch>
        </p:blipFill>
        <p:spPr>
          <a:xfrm>
            <a:off x="80645" y="1944370"/>
            <a:ext cx="8982075" cy="2428875"/>
          </a:xfrm>
          <a:prstGeom prst="rect">
            <a:avLst/>
          </a:prstGeom>
        </p:spPr>
      </p:pic>
      <p:sp>
        <p:nvSpPr>
          <p:cNvPr id="11" name="文本框 10"/>
          <p:cNvSpPr txBox="1"/>
          <p:nvPr/>
        </p:nvSpPr>
        <p:spPr>
          <a:xfrm>
            <a:off x="494030" y="4828540"/>
            <a:ext cx="8220075" cy="92202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上表显示的是第七次网格细化后的参数，其中可以看到，面向目标方法</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J</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具有很好的鲁棒性，网格剖分中只包含了</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104344</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条边，是</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rJH</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方法的</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12.7%</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H</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方法的</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18%</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，能看到</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J</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方法在剖分较小的情况下仍具有比另外两种方法更高的精度</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19164" y="297365"/>
            <a:ext cx="2476074" cy="683426"/>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3.2 </a:t>
            </a:r>
            <a:r>
              <a:rPr lang="zh-CN" altLang="en-US" sz="2800" b="1" dirty="0">
                <a:solidFill>
                  <a:srgbClr val="C00000"/>
                </a:solidFill>
                <a:latin typeface="微软雅黑" panose="020B0503020204020204" pitchFamily="34" charset="-122"/>
                <a:ea typeface="微软雅黑" panose="020B0503020204020204" pitchFamily="34" charset="-122"/>
                <a:sym typeface="+mn-ea"/>
              </a:rPr>
              <a:t>地形模型解的比较</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0" name="组合 9"/>
          <p:cNvGrpSpPr/>
          <p:nvPr/>
        </p:nvGrpSpPr>
        <p:grpSpPr>
          <a:xfrm>
            <a:off x="62865" y="1186180"/>
            <a:ext cx="4331970" cy="2816860"/>
            <a:chOff x="99" y="1868"/>
            <a:chExt cx="6822" cy="4436"/>
          </a:xfrm>
        </p:grpSpPr>
        <p:grpSp>
          <p:nvGrpSpPr>
            <p:cNvPr id="21" name="组合 20"/>
            <p:cNvGrpSpPr/>
            <p:nvPr/>
          </p:nvGrpSpPr>
          <p:grpSpPr>
            <a:xfrm>
              <a:off x="99" y="1868"/>
              <a:ext cx="6823" cy="4436"/>
              <a:chOff x="0" y="2108"/>
              <a:chExt cx="7050" cy="4891"/>
            </a:xfrm>
          </p:grpSpPr>
          <p:pic>
            <p:nvPicPr>
              <p:cNvPr id="8" name="图片 7" descr="PO)2MK0[HPQBWRTR0XH`QV3"/>
              <p:cNvPicPr>
                <a:picLocks noChangeAspect="1"/>
              </p:cNvPicPr>
              <p:nvPr/>
            </p:nvPicPr>
            <p:blipFill>
              <a:blip r:embed="rId2"/>
              <a:stretch>
                <a:fillRect/>
              </a:stretch>
            </p:blipFill>
            <p:spPr>
              <a:xfrm>
                <a:off x="0" y="2108"/>
                <a:ext cx="7050" cy="4545"/>
              </a:xfrm>
              <a:prstGeom prst="rect">
                <a:avLst/>
              </a:prstGeom>
            </p:spPr>
          </p:pic>
          <p:sp>
            <p:nvSpPr>
              <p:cNvPr id="17" name="矩形 16"/>
              <p:cNvSpPr/>
              <p:nvPr/>
            </p:nvSpPr>
            <p:spPr>
              <a:xfrm>
                <a:off x="98" y="6473"/>
                <a:ext cx="498" cy="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5" name="文本框 34"/>
            <p:cNvSpPr txBox="1"/>
            <p:nvPr/>
          </p:nvSpPr>
          <p:spPr>
            <a:xfrm>
              <a:off x="6160" y="2801"/>
              <a:ext cx="654" cy="2325"/>
            </a:xfrm>
            <a:prstGeom prst="rect">
              <a:avLst/>
            </a:prstGeom>
            <a:noFill/>
          </p:spPr>
          <p:txBody>
            <a:bodyPr wrap="square" rtlCol="0">
              <a:spAutoFit/>
            </a:bodyPr>
            <a:p>
              <a:pPr algn="ctr"/>
              <a:r>
                <a:rPr lang="en-US" altLang="zh-CN"/>
                <a:t>J</a:t>
              </a:r>
              <a:r>
                <a:rPr lang="zh-CN" altLang="en-US"/>
                <a:t>初始网格</a:t>
              </a:r>
              <a:endParaRPr lang="zh-CN" altLang="en-US"/>
            </a:p>
          </p:txBody>
        </p:sp>
      </p:grpSp>
      <p:grpSp>
        <p:nvGrpSpPr>
          <p:cNvPr id="11" name="组合 10"/>
          <p:cNvGrpSpPr/>
          <p:nvPr/>
        </p:nvGrpSpPr>
        <p:grpSpPr>
          <a:xfrm>
            <a:off x="4395470" y="1102995"/>
            <a:ext cx="4178300" cy="2790190"/>
            <a:chOff x="6922" y="1737"/>
            <a:chExt cx="6580" cy="4394"/>
          </a:xfrm>
        </p:grpSpPr>
        <p:grpSp>
          <p:nvGrpSpPr>
            <p:cNvPr id="33" name="组合 32"/>
            <p:cNvGrpSpPr/>
            <p:nvPr/>
          </p:nvGrpSpPr>
          <p:grpSpPr>
            <a:xfrm>
              <a:off x="6922" y="1737"/>
              <a:ext cx="6580" cy="4395"/>
              <a:chOff x="7149" y="1737"/>
              <a:chExt cx="6750" cy="5016"/>
            </a:xfrm>
          </p:grpSpPr>
          <p:grpSp>
            <p:nvGrpSpPr>
              <p:cNvPr id="26" name="组合 25"/>
              <p:cNvGrpSpPr/>
              <p:nvPr/>
            </p:nvGrpSpPr>
            <p:grpSpPr>
              <a:xfrm>
                <a:off x="7149" y="1967"/>
                <a:ext cx="6750" cy="4786"/>
                <a:chOff x="7305" y="1884"/>
                <a:chExt cx="6750" cy="4786"/>
              </a:xfrm>
            </p:grpSpPr>
            <p:pic>
              <p:nvPicPr>
                <p:cNvPr id="23" name="图片 22" descr="M85(R4O95J)[JC3O2C5ZX0N"/>
                <p:cNvPicPr>
                  <a:picLocks noChangeAspect="1"/>
                </p:cNvPicPr>
                <p:nvPr/>
              </p:nvPicPr>
              <p:blipFill>
                <a:blip r:embed="rId3"/>
                <a:stretch>
                  <a:fillRect/>
                </a:stretch>
              </p:blipFill>
              <p:spPr>
                <a:xfrm>
                  <a:off x="7305" y="1884"/>
                  <a:ext cx="6750" cy="4620"/>
                </a:xfrm>
                <a:prstGeom prst="rect">
                  <a:avLst/>
                </a:prstGeom>
              </p:spPr>
            </p:pic>
            <p:sp>
              <p:nvSpPr>
                <p:cNvPr id="25" name="矩形 24"/>
                <p:cNvSpPr/>
                <p:nvPr/>
              </p:nvSpPr>
              <p:spPr>
                <a:xfrm>
                  <a:off x="7305" y="6182"/>
                  <a:ext cx="498" cy="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1" name="矩形 30"/>
              <p:cNvSpPr/>
              <p:nvPr/>
            </p:nvSpPr>
            <p:spPr>
              <a:xfrm>
                <a:off x="7990" y="1737"/>
                <a:ext cx="5123" cy="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7" name="文本框 36"/>
            <p:cNvSpPr txBox="1"/>
            <p:nvPr/>
          </p:nvSpPr>
          <p:spPr>
            <a:xfrm>
              <a:off x="12848" y="1939"/>
              <a:ext cx="654" cy="3633"/>
            </a:xfrm>
            <a:prstGeom prst="rect">
              <a:avLst/>
            </a:prstGeom>
            <a:noFill/>
          </p:spPr>
          <p:txBody>
            <a:bodyPr wrap="square" rtlCol="0">
              <a:spAutoFit/>
            </a:bodyPr>
            <a:p>
              <a:r>
                <a:rPr lang="zh-CN" altLang="en-US"/>
                <a:t>第三</a:t>
              </a:r>
              <a:r>
                <a:rPr lang="zh-CN" altLang="en-US"/>
                <a:t>次细化后</a:t>
              </a:r>
              <a:r>
                <a:rPr lang="zh-CN" altLang="en-US"/>
                <a:t>网格</a:t>
              </a:r>
              <a:endParaRPr lang="zh-CN" altLang="en-US"/>
            </a:p>
          </p:txBody>
        </p:sp>
      </p:grpSp>
      <p:grpSp>
        <p:nvGrpSpPr>
          <p:cNvPr id="13" name="组合 12"/>
          <p:cNvGrpSpPr/>
          <p:nvPr/>
        </p:nvGrpSpPr>
        <p:grpSpPr>
          <a:xfrm>
            <a:off x="53975" y="3738880"/>
            <a:ext cx="5577205" cy="2882900"/>
            <a:chOff x="85" y="5888"/>
            <a:chExt cx="8783" cy="4540"/>
          </a:xfrm>
        </p:grpSpPr>
        <p:pic>
          <p:nvPicPr>
            <p:cNvPr id="34" name="图片 33" descr="YXPY_]1M0KBZO%H}1RTNZPD"/>
            <p:cNvPicPr>
              <a:picLocks noChangeAspect="1"/>
            </p:cNvPicPr>
            <p:nvPr/>
          </p:nvPicPr>
          <p:blipFill>
            <a:blip r:embed="rId4"/>
            <a:stretch>
              <a:fillRect/>
            </a:stretch>
          </p:blipFill>
          <p:spPr>
            <a:xfrm>
              <a:off x="85" y="5888"/>
              <a:ext cx="6838" cy="4540"/>
            </a:xfrm>
            <a:prstGeom prst="rect">
              <a:avLst/>
            </a:prstGeom>
          </p:spPr>
        </p:pic>
        <p:sp>
          <p:nvSpPr>
            <p:cNvPr id="39" name="文本框 38"/>
            <p:cNvSpPr txBox="1"/>
            <p:nvPr/>
          </p:nvSpPr>
          <p:spPr>
            <a:xfrm>
              <a:off x="6160" y="6132"/>
              <a:ext cx="654" cy="3633"/>
            </a:xfrm>
            <a:prstGeom prst="rect">
              <a:avLst/>
            </a:prstGeom>
            <a:noFill/>
          </p:spPr>
          <p:txBody>
            <a:bodyPr wrap="square" rtlCol="0">
              <a:spAutoFit/>
            </a:bodyPr>
            <a:p>
              <a:r>
                <a:rPr lang="zh-CN" altLang="en-US"/>
                <a:t>第七</a:t>
              </a:r>
              <a:r>
                <a:rPr lang="zh-CN" altLang="en-US"/>
                <a:t>次细化后</a:t>
              </a:r>
              <a:r>
                <a:rPr lang="zh-CN" altLang="en-US"/>
                <a:t>网格</a:t>
              </a:r>
              <a:endParaRPr lang="zh-CN" altLang="en-US"/>
            </a:p>
          </p:txBody>
        </p:sp>
        <p:pic>
          <p:nvPicPr>
            <p:cNvPr id="41" name="图片 40" descr="B9OI8[B4AJW8~)_U[WX~MH7"/>
            <p:cNvPicPr>
              <a:picLocks noChangeAspect="1"/>
            </p:cNvPicPr>
            <p:nvPr/>
          </p:nvPicPr>
          <p:blipFill>
            <a:blip r:embed="rId5"/>
            <a:stretch>
              <a:fillRect/>
            </a:stretch>
          </p:blipFill>
          <p:spPr>
            <a:xfrm>
              <a:off x="6814" y="6132"/>
              <a:ext cx="2055" cy="3765"/>
            </a:xfrm>
            <a:prstGeom prst="rect">
              <a:avLst/>
            </a:prstGeom>
          </p:spPr>
        </p:pic>
      </p:grpSp>
      <p:sp>
        <p:nvSpPr>
          <p:cNvPr id="43" name="文本框 42"/>
          <p:cNvSpPr txBox="1"/>
          <p:nvPr/>
        </p:nvSpPr>
        <p:spPr>
          <a:xfrm>
            <a:off x="5691505" y="4003675"/>
            <a:ext cx="2882265" cy="2584450"/>
          </a:xfrm>
          <a:prstGeom prst="rect">
            <a:avLst/>
          </a:prstGeom>
          <a:noFill/>
        </p:spPr>
        <p:txBody>
          <a:bodyPr wrap="square" rtlCol="0">
            <a:spAutoFit/>
          </a:bodyPr>
          <a:p>
            <a:r>
              <a:rPr lang="zh-CN" altLang="en-US"/>
              <a:t>可以看到在空气层和远离地表</a:t>
            </a:r>
            <a:r>
              <a:rPr lang="zh-CN" altLang="en-US"/>
              <a:t>处，其误差估计值很小，网格的细化过程也几乎没对它们进行细化，主要是对地表起伏和测量点处进行了细化，也说明</a:t>
            </a:r>
            <a:r>
              <a:rPr lang="zh-CN" altLang="en-US"/>
              <a:t>了面向目标的方法会细化我们感兴趣的区域，而不感兴趣的区域不会进行细化</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3.2 </a:t>
            </a:r>
            <a:r>
              <a:rPr lang="zh-CN" altLang="en-US" sz="2800" b="1" dirty="0">
                <a:solidFill>
                  <a:srgbClr val="C00000"/>
                </a:solidFill>
                <a:latin typeface="微软雅黑" panose="020B0503020204020204" pitchFamily="34" charset="-122"/>
                <a:ea typeface="微软雅黑" panose="020B0503020204020204" pitchFamily="34" charset="-122"/>
                <a:sym typeface="+mn-ea"/>
              </a:rPr>
              <a:t>地形模型解的比较</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descr="4P~KZ[`JG)CZJ}XCO60IA@O"/>
          <p:cNvPicPr>
            <a:picLocks noChangeAspect="1"/>
          </p:cNvPicPr>
          <p:nvPr/>
        </p:nvPicPr>
        <p:blipFill>
          <a:blip r:embed="rId2"/>
          <a:stretch>
            <a:fillRect/>
          </a:stretch>
        </p:blipFill>
        <p:spPr>
          <a:xfrm>
            <a:off x="152400" y="1696085"/>
            <a:ext cx="6261735" cy="5071110"/>
          </a:xfrm>
          <a:prstGeom prst="rect">
            <a:avLst/>
          </a:prstGeom>
        </p:spPr>
      </p:pic>
      <p:sp>
        <p:nvSpPr>
          <p:cNvPr id="25" name="矩形 24"/>
          <p:cNvSpPr/>
          <p:nvPr/>
        </p:nvSpPr>
        <p:spPr>
          <a:xfrm>
            <a:off x="128334" y="1257479"/>
            <a:ext cx="6647220" cy="398780"/>
          </a:xfrm>
          <a:prstGeom prst="rect">
            <a:avLst/>
          </a:prstGeom>
        </p:spPr>
        <p:txBody>
          <a:bodyPr wrap="square">
            <a:spAutoFit/>
          </a:bodyPr>
          <a:p>
            <a:r>
              <a:rPr lang="en-US" sz="2000" b="1" dirty="0">
                <a:solidFill>
                  <a:srgbClr val="2A0EFA"/>
                </a:solidFill>
              </a:rPr>
              <a:t>TE</a:t>
            </a:r>
            <a:r>
              <a:rPr lang="zh-CN" altLang="en-US" sz="2000" b="1" dirty="0">
                <a:solidFill>
                  <a:srgbClr val="2A0EFA"/>
                </a:solidFill>
              </a:rPr>
              <a:t>极化和</a:t>
            </a:r>
            <a:r>
              <a:rPr lang="en-US" altLang="zh-CN" sz="2000" b="1" dirty="0">
                <a:solidFill>
                  <a:srgbClr val="2A0EFA"/>
                </a:solidFill>
              </a:rPr>
              <a:t>TM</a:t>
            </a:r>
            <a:r>
              <a:rPr lang="zh-CN" altLang="en-US" sz="2000" b="1" dirty="0">
                <a:solidFill>
                  <a:srgbClr val="2A0EFA"/>
                </a:solidFill>
              </a:rPr>
              <a:t>极化条件进行细化的</a:t>
            </a:r>
            <a:r>
              <a:rPr lang="zh-CN" altLang="en-US" sz="2000" b="1" dirty="0">
                <a:solidFill>
                  <a:srgbClr val="2A0EFA"/>
                </a:solidFill>
              </a:rPr>
              <a:t>不同分量的响应</a:t>
            </a:r>
            <a:r>
              <a:rPr lang="zh-CN" sz="2000" b="1" dirty="0">
                <a:solidFill>
                  <a:srgbClr val="2A0EFA"/>
                </a:solidFill>
              </a:rPr>
              <a:t>：</a:t>
            </a:r>
            <a:endParaRPr lang="zh-CN" sz="2000" b="1" dirty="0">
              <a:solidFill>
                <a:srgbClr val="2A0EFA"/>
              </a:solidFill>
            </a:endParaRPr>
          </a:p>
        </p:txBody>
      </p:sp>
      <p:sp>
        <p:nvSpPr>
          <p:cNvPr id="43" name="文本框 42"/>
          <p:cNvSpPr txBox="1"/>
          <p:nvPr/>
        </p:nvSpPr>
        <p:spPr>
          <a:xfrm>
            <a:off x="6414135" y="2266315"/>
            <a:ext cx="2430780" cy="3692525"/>
          </a:xfrm>
          <a:prstGeom prst="rect">
            <a:avLst/>
          </a:prstGeom>
          <a:noFill/>
        </p:spPr>
        <p:txBody>
          <a:bodyPr wrap="square" rtlCol="0">
            <a:spAutoFit/>
          </a:bodyPr>
          <a:p>
            <a:r>
              <a:rPr lang="en-US" altLang="zh-CN"/>
              <a:t>(a)</a:t>
            </a:r>
            <a:r>
              <a:rPr lang="zh-CN" altLang="en-US"/>
              <a:t>和</a:t>
            </a:r>
            <a:r>
              <a:rPr lang="en-US" altLang="zh-CN"/>
              <a:t>(b)</a:t>
            </a:r>
            <a:r>
              <a:rPr lang="zh-CN" altLang="en-US"/>
              <a:t>分别是</a:t>
            </a:r>
            <a:r>
              <a:rPr lang="en-US" altLang="zh-CN"/>
              <a:t>TE</a:t>
            </a:r>
            <a:r>
              <a:rPr lang="zh-CN" altLang="en-US"/>
              <a:t>极化和</a:t>
            </a:r>
            <a:r>
              <a:rPr lang="en-US" altLang="zh-CN"/>
              <a:t>TM</a:t>
            </a:r>
            <a:r>
              <a:rPr lang="zh-CN" altLang="en-US"/>
              <a:t>极化下水平电场的响应图；</a:t>
            </a:r>
            <a:r>
              <a:rPr lang="en-US" altLang="zh-CN"/>
              <a:t>(c)</a:t>
            </a:r>
            <a:r>
              <a:rPr lang="zh-CN" altLang="en-US"/>
              <a:t>和</a:t>
            </a:r>
            <a:r>
              <a:rPr lang="en-US" altLang="zh-CN"/>
              <a:t>(d)</a:t>
            </a:r>
            <a:r>
              <a:rPr lang="zh-CN" altLang="en-US"/>
              <a:t>分别是</a:t>
            </a:r>
            <a:r>
              <a:rPr lang="en-US" altLang="zh-CN"/>
              <a:t>TM</a:t>
            </a:r>
            <a:r>
              <a:rPr lang="zh-CN" altLang="en-US"/>
              <a:t>极化和</a:t>
            </a:r>
            <a:r>
              <a:rPr lang="en-US" altLang="zh-CN"/>
              <a:t>TE</a:t>
            </a:r>
            <a:r>
              <a:rPr lang="zh-CN" altLang="en-US"/>
              <a:t>极化下水平磁场的响应图。其中实线代表实分量，虚线代表虚分量。红色代表第</a:t>
            </a:r>
            <a:r>
              <a:rPr lang="en-US" altLang="zh-CN"/>
              <a:t>7</a:t>
            </a:r>
            <a:r>
              <a:rPr lang="zh-CN" altLang="en-US"/>
              <a:t>次迭代网格的计算</a:t>
            </a:r>
            <a:r>
              <a:rPr lang="zh-CN" altLang="en-US"/>
              <a:t>结果，绿线是第</a:t>
            </a:r>
            <a:r>
              <a:rPr lang="en-US" altLang="zh-CN"/>
              <a:t>3</a:t>
            </a:r>
            <a:r>
              <a:rPr lang="zh-CN" altLang="en-US"/>
              <a:t>次迭代网格的计算结果</a:t>
            </a:r>
            <a:r>
              <a:rPr lang="zh-CN" altLang="en-US"/>
              <a:t>，蓝线是初始模型，黑线是 通过曲面积分计算得到的</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7592" y="230688"/>
            <a:ext cx="2717646" cy="750103"/>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173735" y="398463"/>
            <a:ext cx="754134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b="1" dirty="0" smtClean="0">
                <a:solidFill>
                  <a:srgbClr val="C00000"/>
                </a:solidFill>
                <a:latin typeface="微软雅黑" panose="020B0503020204020204" pitchFamily="34" charset="-122"/>
                <a:ea typeface="微软雅黑" panose="020B0503020204020204" pitchFamily="34" charset="-122"/>
                <a:sym typeface="+mn-ea"/>
              </a:rPr>
              <a:t>3.2 </a:t>
            </a:r>
            <a:r>
              <a:rPr lang="zh-CN" altLang="en-US" sz="2800" b="1" dirty="0">
                <a:solidFill>
                  <a:srgbClr val="C00000"/>
                </a:solidFill>
                <a:latin typeface="微软雅黑" panose="020B0503020204020204" pitchFamily="34" charset="-122"/>
                <a:ea typeface="微软雅黑" panose="020B0503020204020204" pitchFamily="34" charset="-122"/>
                <a:sym typeface="+mn-ea"/>
              </a:rPr>
              <a:t>地形模型解的比较</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6" name="Rectangle 79"/>
          <p:cNvSpPr>
            <a:spLocks noChangeArrowheads="1"/>
          </p:cNvSpPr>
          <p:nvPr/>
        </p:nvSpPr>
        <p:spPr bwMode="auto">
          <a:xfrm>
            <a:off x="0" y="952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a:off x="0" y="495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Rectangle 19"/>
          <p:cNvSpPr>
            <a:spLocks noChangeArrowheads="1"/>
          </p:cNvSpPr>
          <p:nvPr/>
        </p:nvSpPr>
        <p:spPr bwMode="auto">
          <a:xfrm>
            <a:off x="0" y="485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2"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0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0"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3"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7"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39"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17"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302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UAFMG%@PEZW%NR(FLAEF8N"/>
          <p:cNvPicPr>
            <a:picLocks noChangeAspect="1"/>
          </p:cNvPicPr>
          <p:nvPr/>
        </p:nvPicPr>
        <p:blipFill>
          <a:blip r:embed="rId2"/>
          <a:stretch>
            <a:fillRect/>
          </a:stretch>
        </p:blipFill>
        <p:spPr>
          <a:xfrm>
            <a:off x="152400" y="1182370"/>
            <a:ext cx="6754495" cy="5586095"/>
          </a:xfrm>
          <a:prstGeom prst="rect">
            <a:avLst/>
          </a:prstGeom>
        </p:spPr>
      </p:pic>
      <p:sp>
        <p:nvSpPr>
          <p:cNvPr id="43" name="文本框 42"/>
          <p:cNvSpPr txBox="1"/>
          <p:nvPr/>
        </p:nvSpPr>
        <p:spPr>
          <a:xfrm>
            <a:off x="6713220" y="2129155"/>
            <a:ext cx="2430780" cy="3692525"/>
          </a:xfrm>
          <a:prstGeom prst="rect">
            <a:avLst/>
          </a:prstGeom>
          <a:noFill/>
        </p:spPr>
        <p:txBody>
          <a:bodyPr wrap="square" rtlCol="0">
            <a:spAutoFit/>
          </a:bodyPr>
          <a:p>
            <a:r>
              <a:rPr lang="en-US" altLang="zh-CN"/>
              <a:t>(a)</a:t>
            </a:r>
            <a:r>
              <a:rPr lang="zh-CN" altLang="en-US"/>
              <a:t>和</a:t>
            </a:r>
            <a:r>
              <a:rPr lang="en-US" altLang="zh-CN"/>
              <a:t>(b)</a:t>
            </a:r>
            <a:r>
              <a:rPr lang="zh-CN" altLang="en-US"/>
              <a:t>分别是不同分量计算得到视电阻率图；</a:t>
            </a:r>
            <a:r>
              <a:rPr lang="en-US" altLang="zh-CN"/>
              <a:t>(c)</a:t>
            </a:r>
            <a:r>
              <a:rPr lang="zh-CN" altLang="en-US"/>
              <a:t>和</a:t>
            </a:r>
            <a:r>
              <a:rPr lang="en-US" altLang="zh-CN"/>
              <a:t>(d)</a:t>
            </a:r>
            <a:r>
              <a:rPr lang="zh-CN" altLang="en-US"/>
              <a:t>分别是不同分量计算得到的相位</a:t>
            </a:r>
            <a:r>
              <a:rPr lang="zh-CN" altLang="en-US"/>
              <a:t>图。其中实线代表实分量，虚线代表虚分量。红色代表第</a:t>
            </a:r>
            <a:r>
              <a:rPr lang="en-US" altLang="zh-CN"/>
              <a:t>7</a:t>
            </a:r>
            <a:r>
              <a:rPr lang="zh-CN" altLang="en-US"/>
              <a:t>次迭代网格的计算</a:t>
            </a:r>
            <a:r>
              <a:rPr lang="zh-CN" altLang="en-US"/>
              <a:t>结果，绿线是第</a:t>
            </a:r>
            <a:r>
              <a:rPr lang="en-US" altLang="zh-CN"/>
              <a:t>3</a:t>
            </a:r>
            <a:r>
              <a:rPr lang="zh-CN" altLang="en-US"/>
              <a:t>次迭代网格的计算结果</a:t>
            </a:r>
            <a:r>
              <a:rPr lang="zh-CN" altLang="en-US"/>
              <a:t>，蓝线是初始模型，黑线是 通过曲面积分计算得到的</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458788" y="398463"/>
            <a:ext cx="5545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kumimoji="0" lang="en-US" altLang="zh-CN" sz="3200" b="1" dirty="0">
                <a:solidFill>
                  <a:srgbClr val="C00000"/>
                </a:solidFill>
                <a:latin typeface="微软雅黑" panose="020B0503020204020204" pitchFamily="34" charset="-122"/>
                <a:ea typeface="微软雅黑" panose="020B0503020204020204" pitchFamily="34" charset="-122"/>
              </a:rPr>
              <a:t>1.1</a:t>
            </a:r>
            <a:r>
              <a:rPr kumimoji="0" lang="zh-CN" altLang="en-US" sz="3200" b="1" dirty="0">
                <a:solidFill>
                  <a:srgbClr val="C00000"/>
                </a:solidFill>
                <a:latin typeface="微软雅黑" panose="020B0503020204020204" pitchFamily="34" charset="-122"/>
                <a:ea typeface="微软雅黑" panose="020B0503020204020204" pitchFamily="34" charset="-122"/>
              </a:rPr>
              <a:t>选题背景及研究意义</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0" y="1103267"/>
            <a:ext cx="9159665" cy="5754733"/>
            <a:chOff x="0" y="1103267"/>
            <a:chExt cx="9159665" cy="5754733"/>
          </a:xfrm>
        </p:grpSpPr>
        <p:pic>
          <p:nvPicPr>
            <p:cNvPr id="7" name="图片 6"/>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0" y="3906000"/>
              <a:ext cx="4752000" cy="2952000"/>
            </a:xfrm>
            <a:prstGeom prst="rect">
              <a:avLst/>
            </a:prstGeom>
          </p:spPr>
        </p:pic>
        <p:pic>
          <p:nvPicPr>
            <p:cNvPr id="10" name="图片 9" descr="图片包含 户外, 山, 天空, 水&#10;&#10;已生成极高可信度的说明"/>
            <p:cNvPicPr preferRelativeResize="0"/>
            <p:nvPr/>
          </p:nvPicPr>
          <p:blipFill>
            <a:blip r:embed="rId3">
              <a:extLst>
                <a:ext uri="{28A0092B-C50C-407E-A947-70E740481C1C}">
                  <a14:useLocalDpi xmlns:a14="http://schemas.microsoft.com/office/drawing/2010/main" val="0"/>
                </a:ext>
              </a:extLst>
            </a:blip>
            <a:stretch>
              <a:fillRect/>
            </a:stretch>
          </p:blipFill>
          <p:spPr>
            <a:xfrm>
              <a:off x="4752000" y="3906000"/>
              <a:ext cx="4392000" cy="2952000"/>
            </a:xfrm>
            <a:prstGeom prst="rect">
              <a:avLst/>
            </a:prstGeom>
          </p:spPr>
        </p:pic>
        <p:pic>
          <p:nvPicPr>
            <p:cNvPr id="14" name="图片 13" descr="图片包含 户外, 天空, 水, 放飞&#10;&#10;已生成极高可信度的说明"/>
            <p:cNvPicPr preferRelativeResize="0"/>
            <p:nvPr/>
          </p:nvPicPr>
          <p:blipFill>
            <a:blip r:embed="rId4">
              <a:extLst>
                <a:ext uri="{28A0092B-C50C-407E-A947-70E740481C1C}">
                  <a14:useLocalDpi xmlns:a14="http://schemas.microsoft.com/office/drawing/2010/main" val="0"/>
                </a:ext>
              </a:extLst>
            </a:blip>
            <a:stretch>
              <a:fillRect/>
            </a:stretch>
          </p:blipFill>
          <p:spPr>
            <a:xfrm>
              <a:off x="4752000" y="1103267"/>
              <a:ext cx="4392000" cy="2859098"/>
            </a:xfrm>
            <a:prstGeom prst="rect">
              <a:avLst/>
            </a:prstGeom>
          </p:spPr>
        </p:pic>
        <p:pic>
          <p:nvPicPr>
            <p:cNvPr id="39" name="图片 38" descr="图片包含 水, 户外, 船, 钓鱼&#10;&#10;已生成极高可信度的说明"/>
            <p:cNvPicPr preferRelativeResize="0"/>
            <p:nvPr/>
          </p:nvPicPr>
          <p:blipFill>
            <a:blip r:embed="rId5">
              <a:extLst>
                <a:ext uri="{28A0092B-C50C-407E-A947-70E740481C1C}">
                  <a14:useLocalDpi xmlns:a14="http://schemas.microsoft.com/office/drawing/2010/main" val="0"/>
                </a:ext>
              </a:extLst>
            </a:blip>
            <a:stretch>
              <a:fillRect/>
            </a:stretch>
          </p:blipFill>
          <p:spPr>
            <a:xfrm>
              <a:off x="1" y="1136341"/>
              <a:ext cx="4736334" cy="2843825"/>
            </a:xfrm>
            <a:prstGeom prst="rect">
              <a:avLst/>
            </a:prstGeom>
          </p:spPr>
        </p:pic>
        <p:sp>
          <p:nvSpPr>
            <p:cNvPr id="40" name="文本框 39"/>
            <p:cNvSpPr txBox="1"/>
            <p:nvPr/>
          </p:nvSpPr>
          <p:spPr>
            <a:xfrm>
              <a:off x="0" y="3071557"/>
              <a:ext cx="9159665" cy="15684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sz="2400" dirty="0"/>
                <a:t>近年来，三维正演得到了快速的发展，这即得益于计算机的发展，而得益于有限单元法、有限体积法等理论在地球物理学的发展。随着计算精度和复杂模型复杂度的提高，近年来非结构网格剖分得到良好的发展。</a:t>
              </a:r>
              <a:endParaRPr lang="zh-CN" altLang="en-US" sz="2400"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4.1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MARE2DEM处理软件</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2" imgW="914400" imgH="228600" progId="Equation.KSEE3">
                  <p:embed/>
                </p:oleObj>
              </mc:Choice>
              <mc:Fallback>
                <p:oleObj name="" r:id="rId2" imgW="914400" imgH="228600" progId="Equation.KSEE3">
                  <p:embed/>
                  <p:pic>
                    <p:nvPicPr>
                      <p:cNvPr id="0" name="图片 3072"/>
                      <p:cNvPicPr/>
                      <p:nvPr/>
                    </p:nvPicPr>
                    <p:blipFill>
                      <a:blip r:embed="rId3"/>
                      <a:stretch>
                        <a:fillRect/>
                      </a:stretch>
                    </p:blipFill>
                    <p:spPr>
                      <a:xfrm>
                        <a:off x="4114800" y="3314700"/>
                        <a:ext cx="914400" cy="228600"/>
                      </a:xfrm>
                      <a:prstGeom prst="rect">
                        <a:avLst/>
                      </a:prstGeom>
                    </p:spPr>
                  </p:pic>
                </p:oleObj>
              </mc:Fallback>
            </mc:AlternateContent>
          </a:graphicData>
        </a:graphic>
      </p:graphicFrame>
      <p:sp>
        <p:nvSpPr>
          <p:cNvPr id="6" name="文本框 5"/>
          <p:cNvSpPr txBox="1"/>
          <p:nvPr/>
        </p:nvSpPr>
        <p:spPr>
          <a:xfrm>
            <a:off x="511175" y="1310640"/>
            <a:ext cx="8419465" cy="2676525"/>
          </a:xfrm>
          <a:prstGeom prst="rect">
            <a:avLst/>
          </a:prstGeom>
          <a:noFill/>
        </p:spPr>
        <p:txBody>
          <a:bodyPr wrap="square" rtlCol="0" anchor="t">
            <a:spAutoFit/>
          </a:bodyPr>
          <a:p>
            <a:pPr fontAlgn="auto">
              <a:lnSpc>
                <a:spcPct val="120000"/>
              </a:lnSpc>
            </a:pPr>
            <a:r>
              <a:rPr lang="en-US" altLang="zh-CN" sz="2000"/>
              <a:t>1.</a:t>
            </a:r>
            <a:r>
              <a:rPr lang="zh-CN" altLang="en-US" sz="2000"/>
              <a:t>用于2维电磁地球物理正演和反演的并行自适应有限单元代码，受斯克里普索海底电磁法联盟资助；</a:t>
            </a:r>
            <a:endParaRPr lang="zh-CN" altLang="en-US" sz="2000"/>
          </a:p>
          <a:p>
            <a:pPr fontAlgn="auto">
              <a:lnSpc>
                <a:spcPct val="120000"/>
              </a:lnSpc>
            </a:pPr>
            <a:r>
              <a:rPr lang="en-US" altLang="zh-CN" sz="2000"/>
              <a:t>2.以前仅对联盟成员开放，现代码已自由可用。MARE2DEM最初设计用于海洋可控源电磁法和海洋大地电磁法。也可用于陆上电磁模拟问题</a:t>
            </a:r>
            <a:r>
              <a:rPr lang="zh-CN" altLang="en-US" sz="2000"/>
              <a:t>；</a:t>
            </a:r>
            <a:endParaRPr lang="en-US" altLang="zh-CN" sz="2000"/>
          </a:p>
          <a:p>
            <a:pPr fontAlgn="auto">
              <a:lnSpc>
                <a:spcPct val="120000"/>
              </a:lnSpc>
            </a:pPr>
            <a:r>
              <a:rPr lang="en-US" altLang="zh-CN" sz="2000"/>
              <a:t>3.两个主要特点：1网格完全自动产生，用户可从网格剖分的工作中解脱出来，且可模拟复杂模型；2开源且自由可用。代码相当成熟。但也有几个新特征在开发者，故</a:t>
            </a:r>
            <a:r>
              <a:rPr lang="zh-CN" altLang="en-US" sz="2000"/>
              <a:t>要</a:t>
            </a:r>
            <a:r>
              <a:rPr lang="en-US" altLang="zh-CN" sz="2000"/>
              <a:t>继续关注更新</a:t>
            </a:r>
            <a:r>
              <a:rPr lang="zh-CN" altLang="en-US"/>
              <a:t>；</a:t>
            </a:r>
            <a:endParaRPr lang="zh-CN" altLang="en-US"/>
          </a:p>
        </p:txBody>
      </p:sp>
      <p:sp>
        <p:nvSpPr>
          <p:cNvPr id="47" name="文本框 46"/>
          <p:cNvSpPr txBox="1"/>
          <p:nvPr/>
        </p:nvSpPr>
        <p:spPr>
          <a:xfrm>
            <a:off x="240633" y="4016510"/>
            <a:ext cx="3070738"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技术特点</a:t>
            </a:r>
            <a:endParaRPr lang="zh-CN" sz="2000">
              <a:solidFill>
                <a:srgbClr val="2A0EFA"/>
              </a:solidFill>
              <a:latin typeface="Times New Roman" panose="02020603050405020304" pitchFamily="18" charset="0"/>
              <a:ea typeface="宋体" panose="02010600030101010101" pitchFamily="2" charset="-122"/>
              <a:sym typeface="+mn-ea"/>
            </a:endParaRPr>
          </a:p>
        </p:txBody>
      </p:sp>
      <p:grpSp>
        <p:nvGrpSpPr>
          <p:cNvPr id="10" name="组合 9"/>
          <p:cNvGrpSpPr/>
          <p:nvPr/>
        </p:nvGrpSpPr>
        <p:grpSpPr>
          <a:xfrm>
            <a:off x="808355" y="4415155"/>
            <a:ext cx="7824470" cy="2091690"/>
            <a:chOff x="1131" y="6682"/>
            <a:chExt cx="12322" cy="3294"/>
          </a:xfrm>
        </p:grpSpPr>
        <p:sp>
          <p:nvSpPr>
            <p:cNvPr id="8" name="文本框 7"/>
            <p:cNvSpPr txBox="1"/>
            <p:nvPr/>
          </p:nvSpPr>
          <p:spPr>
            <a:xfrm>
              <a:off x="1131" y="6682"/>
              <a:ext cx="12323" cy="3294"/>
            </a:xfrm>
            <a:prstGeom prst="rect">
              <a:avLst/>
            </a:prstGeom>
            <a:noFill/>
          </p:spPr>
          <p:txBody>
            <a:bodyPr wrap="square" rtlCol="0" anchor="t">
              <a:spAutoFit/>
            </a:bodyPr>
            <a:p>
              <a:pPr fontAlgn="auto">
                <a:lnSpc>
                  <a:spcPct val="130000"/>
                </a:lnSpc>
              </a:pPr>
              <a:r>
                <a:rPr lang="en-US" altLang="zh-CN" sz="2000"/>
                <a:t>1.</a:t>
              </a:r>
              <a:r>
                <a:rPr lang="zh-CN" altLang="en-US" sz="2000"/>
                <a:t>用完全自动面向目标的自适应有限单元法进行正演计算；</a:t>
              </a:r>
              <a:endParaRPr lang="zh-CN" altLang="en-US" sz="2000"/>
            </a:p>
            <a:p>
              <a:pPr fontAlgn="auto">
                <a:lnSpc>
                  <a:spcPct val="130000"/>
                </a:lnSpc>
              </a:pPr>
              <a:r>
                <a:rPr lang="en-US" altLang="zh-CN" sz="2000"/>
                <a:t>2.使用Occam法的一个新的更快实现来进行非线性反演</a:t>
              </a:r>
              <a:r>
                <a:rPr lang="zh-CN" altLang="en-US" sz="2000"/>
                <a:t>；</a:t>
              </a:r>
              <a:endParaRPr lang="en-US" altLang="zh-CN" sz="2000"/>
            </a:p>
            <a:p>
              <a:pPr fontAlgn="auto">
                <a:lnSpc>
                  <a:spcPct val="130000"/>
                </a:lnSpc>
              </a:pPr>
              <a:r>
                <a:rPr lang="en-US" altLang="zh-CN" sz="2000"/>
                <a:t>3.模拟各向同性、横向各向同性或三轴各向异性电导率</a:t>
              </a:r>
              <a:r>
                <a:rPr lang="zh-CN" altLang="en-US" sz="2000"/>
                <a:t>；</a:t>
              </a:r>
              <a:endParaRPr lang="zh-CN" altLang="en-US" sz="2000"/>
            </a:p>
            <a:p>
              <a:pPr fontAlgn="auto">
                <a:lnSpc>
                  <a:spcPct val="130000"/>
                </a:lnSpc>
              </a:pPr>
              <a:r>
                <a:rPr lang="en-US" altLang="zh-CN" sz="2000"/>
                <a:t>4.模拟点或有限长偶极线源</a:t>
              </a:r>
              <a:r>
                <a:rPr lang="zh-CN" altLang="en-US" sz="2000"/>
                <a:t>；</a:t>
              </a:r>
              <a:endParaRPr lang="zh-CN" altLang="en-US" sz="2000"/>
            </a:p>
            <a:p>
              <a:pPr fontAlgn="auto">
                <a:lnSpc>
                  <a:spcPct val="130000"/>
                </a:lnSpc>
              </a:pPr>
              <a:r>
                <a:rPr lang="en-US" altLang="zh-CN" sz="2000"/>
                <a:t>5.通过非线性变换来限定转换电导率参数</a:t>
              </a:r>
              <a:endParaRPr lang="en-US" altLang="zh-CN" sz="2000"/>
            </a:p>
          </p:txBody>
        </p:sp>
        <p:sp>
          <p:nvSpPr>
            <p:cNvPr id="35" name="Rectangle 101"/>
            <p:cNvSpPr>
              <a:spLocks noChangeArrowheads="1"/>
            </p:cNvSpPr>
            <p:nvPr/>
          </p:nvSpPr>
          <p:spPr bwMode="auto">
            <a:xfrm>
              <a:off x="1963" y="6868"/>
              <a:ext cx="6014" cy="481"/>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ZSV~AI2[3GI[U])[2~P]P$Q"/>
          <p:cNvPicPr>
            <a:picLocks noChangeAspect="1"/>
          </p:cNvPicPr>
          <p:nvPr/>
        </p:nvPicPr>
        <p:blipFill>
          <a:blip r:embed="rId1"/>
          <a:stretch>
            <a:fillRect/>
          </a:stretch>
        </p:blipFill>
        <p:spPr>
          <a:xfrm>
            <a:off x="1501140" y="1009015"/>
            <a:ext cx="6447155" cy="3629660"/>
          </a:xfrm>
          <a:prstGeom prst="rect">
            <a:avLst/>
          </a:prstGeom>
        </p:spPr>
      </p:pic>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4.2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软件处理实例</a:t>
            </a: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工区概况</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3" imgW="914400" imgH="228600" progId="Equation.KSEE3">
                  <p:embed/>
                </p:oleObj>
              </mc:Choice>
              <mc:Fallback>
                <p:oleObj name="" r:id="rId3" imgW="914400" imgH="228600" progId="Equation.KSEE3">
                  <p:embed/>
                  <p:pic>
                    <p:nvPicPr>
                      <p:cNvPr id="0" name="图片 3072"/>
                      <p:cNvPicPr/>
                      <p:nvPr/>
                    </p:nvPicPr>
                    <p:blipFill>
                      <a:blip r:embed="rId4"/>
                      <a:stretch>
                        <a:fillRect/>
                      </a:stretch>
                    </p:blipFill>
                    <p:spPr>
                      <a:xfrm>
                        <a:off x="4114800" y="3314700"/>
                        <a:ext cx="914400" cy="228600"/>
                      </a:xfrm>
                      <a:prstGeom prst="rect">
                        <a:avLst/>
                      </a:prstGeom>
                    </p:spPr>
                  </p:pic>
                </p:oleObj>
              </mc:Fallback>
            </mc:AlternateContent>
          </a:graphicData>
        </a:graphic>
      </p:graphicFrame>
      <p:sp>
        <p:nvSpPr>
          <p:cNvPr id="8" name="文本框 7"/>
          <p:cNvSpPr txBox="1"/>
          <p:nvPr/>
        </p:nvSpPr>
        <p:spPr>
          <a:xfrm>
            <a:off x="88900" y="4471670"/>
            <a:ext cx="9126220" cy="2360930"/>
          </a:xfrm>
          <a:prstGeom prst="rect">
            <a:avLst/>
          </a:prstGeom>
          <a:noFill/>
        </p:spPr>
        <p:txBody>
          <a:bodyPr wrap="square" rtlCol="0">
            <a:spAutoFit/>
          </a:bodyPr>
          <a:p>
            <a:pPr fontAlgn="auto">
              <a:lnSpc>
                <a:spcPct val="120000"/>
              </a:lnSpc>
            </a:pPr>
            <a:r>
              <a:rPr lang="zh-CN" altLang="en-US"/>
              <a:t>标记特征包括电阻性盐体(A，D，E和F)。浅阻天然气水聚合物(B和沿海底其他地方)和距离海底约2.5公里以下的薄阻烃层(C)。白点显示了55个海底电磁接收器的位置。为正演计算中，这里所示的多边形模型是使用完全符合模型输入节点和线段的非结构三角形有限元网格来自动划分的。处理了</a:t>
            </a:r>
            <a:r>
              <a:rPr lang="en-US" altLang="zh-CN"/>
              <a:t>CSEM</a:t>
            </a:r>
            <a:r>
              <a:rPr lang="zh-CN" altLang="en-US"/>
              <a:t>和</a:t>
            </a:r>
            <a:r>
              <a:rPr lang="en-US" altLang="zh-CN"/>
              <a:t>MT</a:t>
            </a:r>
            <a:r>
              <a:rPr lang="zh-CN" altLang="en-US"/>
              <a:t>的数据。</a:t>
            </a:r>
            <a:r>
              <a:rPr>
                <a:sym typeface="+mn-ea"/>
              </a:rPr>
              <a:t>MT</a:t>
            </a:r>
            <a:r>
              <a:rPr lang="zh-CN">
                <a:sym typeface="+mn-ea"/>
              </a:rPr>
              <a:t>数据：</a:t>
            </a:r>
            <a:r>
              <a:rPr>
                <a:sym typeface="+mn-ea"/>
              </a:rPr>
              <a:t>计算了TE和TM模式</a:t>
            </a:r>
            <a:r>
              <a:rPr lang="zh-CN">
                <a:sym typeface="+mn-ea"/>
              </a:rPr>
              <a:t>下</a:t>
            </a:r>
            <a:r>
              <a:rPr>
                <a:sym typeface="+mn-ea"/>
              </a:rPr>
              <a:t>0.0001~0.1Hz的22个频率下的</a:t>
            </a:r>
            <a:r>
              <a:rPr lang="zh-CN">
                <a:sym typeface="+mn-ea"/>
              </a:rPr>
              <a:t>响应</a:t>
            </a:r>
            <a:r>
              <a:rPr>
                <a:sym typeface="+mn-ea"/>
              </a:rPr>
              <a:t>。CSEM</a:t>
            </a:r>
            <a:r>
              <a:rPr lang="zh-CN">
                <a:sym typeface="+mn-ea"/>
              </a:rPr>
              <a:t>数据：271个水平电偶极子发射器每100米横向放置一个，并且拖距离海底50米，计算了四个频率下的CSEM电场响应：0.1、0.3、1.0和3.0</a:t>
            </a:r>
            <a:r>
              <a:rPr lang="en-US" altLang="zh-CN">
                <a:sym typeface="+mn-ea"/>
              </a:rPr>
              <a:t>Hz</a:t>
            </a:r>
            <a:r>
              <a:rPr lang="zh-CN">
                <a:sym typeface="+mn-ea"/>
              </a:rPr>
              <a:t>。</a:t>
            </a:r>
            <a:endParaRPr lang="zh-CN"/>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4.2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原始</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模型剖分</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2" imgW="914400" imgH="228600" progId="Equation.KSEE3">
                  <p:embed/>
                </p:oleObj>
              </mc:Choice>
              <mc:Fallback>
                <p:oleObj name="" r:id="rId2" imgW="914400" imgH="228600" progId="Equation.KSEE3">
                  <p:embed/>
                  <p:pic>
                    <p:nvPicPr>
                      <p:cNvPr id="0" name="图片 3072"/>
                      <p:cNvPicPr/>
                      <p:nvPr/>
                    </p:nvPicPr>
                    <p:blipFill>
                      <a:blip r:embed="rId3"/>
                      <a:stretch>
                        <a:fillRect/>
                      </a:stretch>
                    </p:blipFill>
                    <p:spPr>
                      <a:xfrm>
                        <a:off x="4114800" y="3314700"/>
                        <a:ext cx="914400" cy="228600"/>
                      </a:xfrm>
                      <a:prstGeom prst="rect">
                        <a:avLst/>
                      </a:prstGeom>
                    </p:spPr>
                  </p:pic>
                </p:oleObj>
              </mc:Fallback>
            </mc:AlternateContent>
          </a:graphicData>
        </a:graphic>
      </p:graphicFrame>
      <p:pic>
        <p:nvPicPr>
          <p:cNvPr id="10" name="图片 9" descr="FP`2TISLA7}QNIF9(PVY)1W"/>
          <p:cNvPicPr>
            <a:picLocks noChangeAspect="1"/>
          </p:cNvPicPr>
          <p:nvPr/>
        </p:nvPicPr>
        <p:blipFill>
          <a:blip r:embed="rId4"/>
          <a:stretch>
            <a:fillRect/>
          </a:stretch>
        </p:blipFill>
        <p:spPr>
          <a:xfrm>
            <a:off x="654685" y="1113790"/>
            <a:ext cx="4449445" cy="5476875"/>
          </a:xfrm>
          <a:prstGeom prst="rect">
            <a:avLst/>
          </a:prstGeom>
        </p:spPr>
      </p:pic>
      <p:sp>
        <p:nvSpPr>
          <p:cNvPr id="11" name="文本框 10"/>
          <p:cNvSpPr txBox="1"/>
          <p:nvPr/>
        </p:nvSpPr>
        <p:spPr>
          <a:xfrm>
            <a:off x="5839460" y="1896745"/>
            <a:ext cx="2540000" cy="3784600"/>
          </a:xfrm>
          <a:prstGeom prst="rect">
            <a:avLst/>
          </a:prstGeom>
          <a:noFill/>
        </p:spPr>
        <p:txBody>
          <a:bodyPr wrap="square" rtlCol="0" anchor="t">
            <a:spAutoFit/>
          </a:bodyPr>
          <a:p>
            <a:r>
              <a:rPr lang="zh-CN" altLang="en-US" sz="2000"/>
              <a:t>(</a:t>
            </a:r>
            <a:r>
              <a:rPr lang="en-US" altLang="zh-CN" sz="2000"/>
              <a:t>a</a:t>
            </a:r>
            <a:r>
              <a:rPr lang="zh-CN" altLang="en-US" sz="2000"/>
              <a:t>)非结构化反演参数网格的中心部分。平面(</a:t>
            </a:r>
            <a:r>
              <a:rPr lang="en-US" altLang="zh-CN" sz="2000"/>
              <a:t>b</a:t>
            </a:r>
            <a:r>
              <a:rPr lang="zh-CN" altLang="en-US" sz="2000"/>
              <a:t>)是</a:t>
            </a:r>
            <a:r>
              <a:rPr lang="zh-CN" altLang="en-US" sz="2000">
                <a:sym typeface="+mn-ea"/>
              </a:rPr>
              <a:t>(</a:t>
            </a:r>
            <a:r>
              <a:rPr lang="en-US" altLang="zh-CN" sz="2000">
                <a:sym typeface="+mn-ea"/>
              </a:rPr>
              <a:t>a</a:t>
            </a:r>
            <a:r>
              <a:rPr lang="zh-CN" altLang="en-US" sz="2000">
                <a:sym typeface="+mn-ea"/>
              </a:rPr>
              <a:t>)种</a:t>
            </a:r>
            <a:r>
              <a:rPr lang="zh-CN" altLang="en-US" sz="2000"/>
              <a:t>靠近海底的灰色矩形区域的放大。标签1-3显示三个级别的精细剖分。在感兴趣区域内的位置为0-35公里，深度约为8公里。 4显示了参数网格明显粗化的外部区域，其中数据的分辨率很低。</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4.2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面向目标的自适应网格剖分</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2" imgW="914400" imgH="228600" progId="Equation.KSEE3">
                  <p:embed/>
                </p:oleObj>
              </mc:Choice>
              <mc:Fallback>
                <p:oleObj name="" r:id="rId2" imgW="914400" imgH="228600" progId="Equation.KSEE3">
                  <p:embed/>
                  <p:pic>
                    <p:nvPicPr>
                      <p:cNvPr id="0" name="图片 3072"/>
                      <p:cNvPicPr/>
                      <p:nvPr/>
                    </p:nvPicPr>
                    <p:blipFill>
                      <a:blip r:embed="rId3"/>
                      <a:stretch>
                        <a:fillRect/>
                      </a:stretch>
                    </p:blipFill>
                    <p:spPr>
                      <a:xfrm>
                        <a:off x="4114800" y="3314700"/>
                        <a:ext cx="914400" cy="228600"/>
                      </a:xfrm>
                      <a:prstGeom prst="rect">
                        <a:avLst/>
                      </a:prstGeom>
                    </p:spPr>
                  </p:pic>
                </p:oleObj>
              </mc:Fallback>
            </mc:AlternateContent>
          </a:graphicData>
        </a:graphic>
      </p:graphicFrame>
      <p:pic>
        <p:nvPicPr>
          <p:cNvPr id="10" name="图片 9"/>
          <p:cNvPicPr>
            <a:picLocks noChangeAspect="1"/>
          </p:cNvPicPr>
          <p:nvPr/>
        </p:nvPicPr>
        <p:blipFill>
          <a:blip r:embed="rId4"/>
          <a:stretch>
            <a:fillRect/>
          </a:stretch>
        </p:blipFill>
        <p:spPr>
          <a:xfrm>
            <a:off x="2034540" y="1279525"/>
            <a:ext cx="4678680" cy="3360420"/>
          </a:xfrm>
          <a:prstGeom prst="rect">
            <a:avLst/>
          </a:prstGeom>
        </p:spPr>
      </p:pic>
      <p:sp>
        <p:nvSpPr>
          <p:cNvPr id="11" name="文本框 10"/>
          <p:cNvSpPr txBox="1"/>
          <p:nvPr/>
        </p:nvSpPr>
        <p:spPr>
          <a:xfrm>
            <a:off x="645795" y="4802505"/>
            <a:ext cx="7698105" cy="1753235"/>
          </a:xfrm>
          <a:prstGeom prst="rect">
            <a:avLst/>
          </a:prstGeom>
          <a:noFill/>
        </p:spPr>
        <p:txBody>
          <a:bodyPr wrap="square" rtlCol="0" anchor="t">
            <a:spAutoFit/>
          </a:bodyPr>
          <a:p>
            <a:r>
              <a:rPr lang="zh-CN" altLang="en-US"/>
              <a:t>该放大图显示了一部分的反演参数网格（粗线）和使用面向目标误差估计器为特定频率和CSEM发送器和接收器子集创建的自适应优化有限元网格（细线）。可以看到</a:t>
            </a:r>
            <a:r>
              <a:rPr lang="zh-CN" altLang="en-US"/>
              <a:t>，沿着海底，发射器（间隔100米）和接收器（间隔500米）周围的有限元网格的高度细化。</a:t>
            </a:r>
            <a:endParaRPr lang="zh-CN" altLang="en-US"/>
          </a:p>
          <a:p>
            <a:r>
              <a:rPr lang="zh-CN" altLang="en-US"/>
              <a:t>在OCCAM反演迭代过程中，针对每个正演调用的特定电导率模型会重新生成一个</a:t>
            </a:r>
            <a:r>
              <a:rPr lang="zh-CN" altLang="en-US"/>
              <a:t>新的自适应细化网格。</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4.2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反演结果</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48310" y="55403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2" imgW="914400" imgH="228600" progId="Equation.KSEE3">
                  <p:embed/>
                </p:oleObj>
              </mc:Choice>
              <mc:Fallback>
                <p:oleObj name="" r:id="rId2" imgW="914400" imgH="228600" progId="Equation.KSEE3">
                  <p:embed/>
                  <p:pic>
                    <p:nvPicPr>
                      <p:cNvPr id="0" name="图片 3072"/>
                      <p:cNvPicPr/>
                      <p:nvPr/>
                    </p:nvPicPr>
                    <p:blipFill>
                      <a:blip r:embed="rId3"/>
                      <a:stretch>
                        <a:fillRect/>
                      </a:stretch>
                    </p:blipFill>
                    <p:spPr>
                      <a:xfrm>
                        <a:off x="4114800" y="3314700"/>
                        <a:ext cx="914400" cy="228600"/>
                      </a:xfrm>
                      <a:prstGeom prst="rect">
                        <a:avLst/>
                      </a:prstGeom>
                    </p:spPr>
                  </p:pic>
                </p:oleObj>
              </mc:Fallback>
            </mc:AlternateContent>
          </a:graphicData>
        </a:graphic>
      </p:graphicFrame>
      <p:grpSp>
        <p:nvGrpSpPr>
          <p:cNvPr id="10" name="组合 9"/>
          <p:cNvGrpSpPr/>
          <p:nvPr/>
        </p:nvGrpSpPr>
        <p:grpSpPr>
          <a:xfrm>
            <a:off x="0" y="1338580"/>
            <a:ext cx="9144000" cy="5240020"/>
            <a:chOff x="0" y="2108"/>
            <a:chExt cx="14400" cy="8252"/>
          </a:xfrm>
        </p:grpSpPr>
        <p:pic>
          <p:nvPicPr>
            <p:cNvPr id="8" name="图片 7" descr="TPEUI[3KP542DZWJ0@FE(_M"/>
            <p:cNvPicPr>
              <a:picLocks noChangeAspect="1"/>
            </p:cNvPicPr>
            <p:nvPr/>
          </p:nvPicPr>
          <p:blipFill>
            <a:blip r:embed="rId4"/>
            <a:stretch>
              <a:fillRect/>
            </a:stretch>
          </p:blipFill>
          <p:spPr>
            <a:xfrm>
              <a:off x="0" y="2108"/>
              <a:ext cx="7426" cy="8253"/>
            </a:xfrm>
            <a:prstGeom prst="rect">
              <a:avLst/>
            </a:prstGeom>
          </p:spPr>
        </p:pic>
        <p:pic>
          <p:nvPicPr>
            <p:cNvPr id="6" name="图片 5" descr="N8303U]E[M(TL@2CVH8X$SA"/>
            <p:cNvPicPr>
              <a:picLocks noChangeAspect="1"/>
            </p:cNvPicPr>
            <p:nvPr/>
          </p:nvPicPr>
          <p:blipFill>
            <a:blip r:embed="rId5"/>
            <a:stretch>
              <a:fillRect/>
            </a:stretch>
          </p:blipFill>
          <p:spPr>
            <a:xfrm>
              <a:off x="7118" y="2209"/>
              <a:ext cx="7282" cy="3936"/>
            </a:xfrm>
            <a:prstGeom prst="rect">
              <a:avLst/>
            </a:prstGeom>
          </p:spPr>
        </p:pic>
        <p:pic>
          <p:nvPicPr>
            <p:cNvPr id="9" name="图片 8" descr="ZSV~AI2[3GI[U])[2~P]P$Q"/>
            <p:cNvPicPr>
              <a:picLocks noChangeAspect="1"/>
            </p:cNvPicPr>
            <p:nvPr/>
          </p:nvPicPr>
          <p:blipFill>
            <a:blip r:embed="rId6"/>
            <a:stretch>
              <a:fillRect/>
            </a:stretch>
          </p:blipFill>
          <p:spPr>
            <a:xfrm>
              <a:off x="7051" y="6145"/>
              <a:ext cx="7349" cy="41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4.2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反演结果分析</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2" imgW="914400" imgH="228600" progId="Equation.KSEE3">
                  <p:embed/>
                </p:oleObj>
              </mc:Choice>
              <mc:Fallback>
                <p:oleObj name="" r:id="rId2" imgW="914400" imgH="228600" progId="Equation.KSEE3">
                  <p:embed/>
                  <p:pic>
                    <p:nvPicPr>
                      <p:cNvPr id="0" name="图片 3072"/>
                      <p:cNvPicPr/>
                      <p:nvPr/>
                    </p:nvPicPr>
                    <p:blipFill>
                      <a:blip r:embed="rId3"/>
                      <a:stretch>
                        <a:fillRect/>
                      </a:stretch>
                    </p:blipFill>
                    <p:spPr>
                      <a:xfrm>
                        <a:off x="4114800" y="3314700"/>
                        <a:ext cx="914400" cy="228600"/>
                      </a:xfrm>
                      <a:prstGeom prst="rect">
                        <a:avLst/>
                      </a:prstGeom>
                    </p:spPr>
                  </p:pic>
                </p:oleObj>
              </mc:Fallback>
            </mc:AlternateContent>
          </a:graphicData>
        </a:graphic>
      </p:graphicFrame>
      <p:pic>
        <p:nvPicPr>
          <p:cNvPr id="6" name="图片 5" descr="ZE%DJ69NGCO5358~TK03TWF"/>
          <p:cNvPicPr>
            <a:picLocks noChangeAspect="1"/>
          </p:cNvPicPr>
          <p:nvPr/>
        </p:nvPicPr>
        <p:blipFill>
          <a:blip r:embed="rId4"/>
          <a:stretch>
            <a:fillRect/>
          </a:stretch>
        </p:blipFill>
        <p:spPr>
          <a:xfrm>
            <a:off x="0" y="1725295"/>
            <a:ext cx="4560388" cy="2556000"/>
          </a:xfrm>
          <a:prstGeom prst="rect">
            <a:avLst/>
          </a:prstGeom>
        </p:spPr>
      </p:pic>
      <p:pic>
        <p:nvPicPr>
          <p:cNvPr id="9" name="图片 8" descr="ZSV~AI2[3GI[U])[2~P]P$Q"/>
          <p:cNvPicPr>
            <a:picLocks noChangeAspect="1"/>
          </p:cNvPicPr>
          <p:nvPr/>
        </p:nvPicPr>
        <p:blipFill>
          <a:blip r:embed="rId5"/>
          <a:stretch>
            <a:fillRect/>
          </a:stretch>
        </p:blipFill>
        <p:spPr>
          <a:xfrm>
            <a:off x="4605020" y="1725295"/>
            <a:ext cx="4538738" cy="2556000"/>
          </a:xfrm>
          <a:prstGeom prst="rect">
            <a:avLst/>
          </a:prstGeom>
        </p:spPr>
      </p:pic>
      <p:sp>
        <p:nvSpPr>
          <p:cNvPr id="8" name="文本框 7"/>
          <p:cNvSpPr txBox="1"/>
          <p:nvPr/>
        </p:nvSpPr>
        <p:spPr>
          <a:xfrm>
            <a:off x="152400" y="4491990"/>
            <a:ext cx="8774430" cy="1691640"/>
          </a:xfrm>
          <a:prstGeom prst="rect">
            <a:avLst/>
          </a:prstGeom>
          <a:noFill/>
        </p:spPr>
        <p:txBody>
          <a:bodyPr wrap="square" rtlCol="0" anchor="t">
            <a:spAutoFit/>
          </a:bodyPr>
          <a:p>
            <a:pPr fontAlgn="auto">
              <a:lnSpc>
                <a:spcPct val="130000"/>
              </a:lnSpc>
            </a:pPr>
            <a:r>
              <a:rPr lang="en-US" altLang="zh-CN" sz="2000"/>
              <a:t>1.</a:t>
            </a:r>
            <a:r>
              <a:rPr lang="zh-CN" altLang="en-US" sz="2000"/>
              <a:t>MT反演可以恢复较大的盐体和基底，但不能恢复较薄的天然气水合物和油藏。</a:t>
            </a:r>
            <a:endParaRPr lang="zh-CN" altLang="en-US" sz="2000"/>
          </a:p>
          <a:p>
            <a:pPr fontAlgn="auto">
              <a:lnSpc>
                <a:spcPct val="130000"/>
              </a:lnSpc>
            </a:pPr>
            <a:r>
              <a:rPr lang="en-US" altLang="zh-CN" sz="2000"/>
              <a:t>2.盐体的几何形状也很难恢复。</a:t>
            </a:r>
            <a:endParaRPr lang="en-US" altLang="zh-CN" sz="2000"/>
          </a:p>
          <a:p>
            <a:pPr fontAlgn="auto">
              <a:lnSpc>
                <a:spcPct val="130000"/>
              </a:lnSpc>
            </a:pPr>
            <a:r>
              <a:rPr lang="en-US" altLang="zh-CN" sz="2000"/>
              <a:t>3.</a:t>
            </a:r>
            <a:r>
              <a:rPr lang="zh-CN" altLang="en-US" sz="2000"/>
              <a:t>其得到的盐体和基底电阻率</a:t>
            </a:r>
            <a:r>
              <a:rPr lang="zh-CN" altLang="en-US" sz="2000"/>
              <a:t>与真实的电阻率相差很大</a:t>
            </a:r>
            <a:r>
              <a:rPr lang="zh-CN" altLang="en-US" sz="2000"/>
              <a:t>。</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4.2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反演结果分析</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2" imgW="914400" imgH="228600" progId="Equation.KSEE3">
                  <p:embed/>
                </p:oleObj>
              </mc:Choice>
              <mc:Fallback>
                <p:oleObj name="" r:id="rId2" imgW="914400" imgH="228600" progId="Equation.KSEE3">
                  <p:embed/>
                  <p:pic>
                    <p:nvPicPr>
                      <p:cNvPr id="0" name="图片 3072"/>
                      <p:cNvPicPr/>
                      <p:nvPr/>
                    </p:nvPicPr>
                    <p:blipFill>
                      <a:blip r:embed="rId3"/>
                      <a:stretch>
                        <a:fillRect/>
                      </a:stretch>
                    </p:blipFill>
                    <p:spPr>
                      <a:xfrm>
                        <a:off x="4114800" y="3314700"/>
                        <a:ext cx="914400" cy="228600"/>
                      </a:xfrm>
                      <a:prstGeom prst="rect">
                        <a:avLst/>
                      </a:prstGeom>
                    </p:spPr>
                  </p:pic>
                </p:oleObj>
              </mc:Fallback>
            </mc:AlternateContent>
          </a:graphicData>
        </a:graphic>
      </p:graphicFrame>
      <p:pic>
        <p:nvPicPr>
          <p:cNvPr id="9" name="图片 8" descr="ZSV~AI2[3GI[U])[2~P]P$Q"/>
          <p:cNvPicPr>
            <a:picLocks noChangeAspect="1"/>
          </p:cNvPicPr>
          <p:nvPr/>
        </p:nvPicPr>
        <p:blipFill>
          <a:blip r:embed="rId4"/>
          <a:stretch>
            <a:fillRect/>
          </a:stretch>
        </p:blipFill>
        <p:spPr>
          <a:xfrm>
            <a:off x="4605020" y="1261745"/>
            <a:ext cx="4538738" cy="2556000"/>
          </a:xfrm>
          <a:prstGeom prst="rect">
            <a:avLst/>
          </a:prstGeom>
        </p:spPr>
      </p:pic>
      <p:sp>
        <p:nvSpPr>
          <p:cNvPr id="8" name="文本框 7"/>
          <p:cNvSpPr txBox="1"/>
          <p:nvPr/>
        </p:nvSpPr>
        <p:spPr>
          <a:xfrm>
            <a:off x="152400" y="4157345"/>
            <a:ext cx="8774430" cy="2091690"/>
          </a:xfrm>
          <a:prstGeom prst="rect">
            <a:avLst/>
          </a:prstGeom>
          <a:noFill/>
        </p:spPr>
        <p:txBody>
          <a:bodyPr wrap="square" rtlCol="0" anchor="t">
            <a:spAutoFit/>
          </a:bodyPr>
          <a:p>
            <a:pPr fontAlgn="auto">
              <a:lnSpc>
                <a:spcPct val="130000"/>
              </a:lnSpc>
            </a:pPr>
            <a:r>
              <a:rPr lang="en-US" altLang="zh-CN" sz="2000"/>
              <a:t>1.CSEM反演能更好地恢复盐体的几何形状和电阻率。</a:t>
            </a:r>
            <a:endParaRPr lang="en-US" altLang="zh-CN" sz="2000"/>
          </a:p>
          <a:p>
            <a:pPr fontAlgn="auto">
              <a:lnSpc>
                <a:spcPct val="130000"/>
              </a:lnSpc>
            </a:pPr>
            <a:r>
              <a:rPr lang="en-US" altLang="zh-CN" sz="2000"/>
              <a:t>2.</a:t>
            </a:r>
            <a:r>
              <a:rPr lang="zh-CN" altLang="en-US" sz="2000"/>
              <a:t>它还能很好的显示海底附近的浅层天然气水合物和深层油藏。</a:t>
            </a:r>
            <a:endParaRPr lang="zh-CN" altLang="en-US" sz="2000"/>
          </a:p>
          <a:p>
            <a:pPr fontAlgn="auto">
              <a:lnSpc>
                <a:spcPct val="130000"/>
              </a:lnSpc>
            </a:pPr>
            <a:r>
              <a:rPr lang="en-US" altLang="zh-CN" sz="2000"/>
              <a:t>3.</a:t>
            </a:r>
            <a:r>
              <a:rPr lang="zh-CN" altLang="en-US" sz="2000"/>
              <a:t>但对基底深度的测绘效果较差，甚至不如</a:t>
            </a:r>
            <a:r>
              <a:rPr lang="en-US" altLang="zh-CN" sz="2000"/>
              <a:t>MT</a:t>
            </a:r>
            <a:r>
              <a:rPr lang="zh-CN" altLang="en-US" sz="2000"/>
              <a:t>方法，</a:t>
            </a:r>
            <a:r>
              <a:rPr lang="zh-CN" altLang="en-US" sz="2000"/>
              <a:t>尤其是在地下电阻率较低的地区。</a:t>
            </a:r>
            <a:endParaRPr lang="zh-CN" altLang="en-US" sz="2000"/>
          </a:p>
          <a:p>
            <a:pPr fontAlgn="auto">
              <a:lnSpc>
                <a:spcPct val="130000"/>
              </a:lnSpc>
            </a:pPr>
            <a:r>
              <a:rPr lang="en-US" altLang="zh-CN" sz="2000"/>
              <a:t>4.</a:t>
            </a:r>
            <a:r>
              <a:rPr lang="zh-CN" altLang="en-US" sz="2000">
                <a:sym typeface="+mn-ea"/>
              </a:rPr>
              <a:t>其得到的盐体和基底电阻率与真实的电阻率相差很大，但比</a:t>
            </a:r>
            <a:r>
              <a:rPr lang="en-US" altLang="zh-CN" sz="2000">
                <a:sym typeface="+mn-ea"/>
              </a:rPr>
              <a:t>MT</a:t>
            </a:r>
            <a:r>
              <a:rPr lang="zh-CN" altLang="en-US" sz="2000">
                <a:sym typeface="+mn-ea"/>
              </a:rPr>
              <a:t>要好些</a:t>
            </a:r>
            <a:r>
              <a:rPr lang="zh-CN" altLang="en-US" sz="2000">
                <a:sym typeface="+mn-ea"/>
              </a:rPr>
              <a:t>。</a:t>
            </a:r>
            <a:endParaRPr lang="en-US" altLang="zh-CN" sz="2000"/>
          </a:p>
        </p:txBody>
      </p:sp>
      <p:pic>
        <p:nvPicPr>
          <p:cNvPr id="10" name="图片 9" descr="0N{WMGZ[AYKQ8I(IIOXL`@X"/>
          <p:cNvPicPr>
            <a:picLocks noChangeAspect="1"/>
          </p:cNvPicPr>
          <p:nvPr/>
        </p:nvPicPr>
        <p:blipFill>
          <a:blip r:embed="rId5"/>
          <a:stretch>
            <a:fillRect/>
          </a:stretch>
        </p:blipFill>
        <p:spPr>
          <a:xfrm>
            <a:off x="0" y="1261745"/>
            <a:ext cx="4680306" cy="255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4.2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反演结果分析</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2" imgW="914400" imgH="228600" progId="Equation.KSEE3">
                  <p:embed/>
                </p:oleObj>
              </mc:Choice>
              <mc:Fallback>
                <p:oleObj name="" r:id="rId2" imgW="914400" imgH="228600" progId="Equation.KSEE3">
                  <p:embed/>
                  <p:pic>
                    <p:nvPicPr>
                      <p:cNvPr id="0" name="图片 3072"/>
                      <p:cNvPicPr/>
                      <p:nvPr/>
                    </p:nvPicPr>
                    <p:blipFill>
                      <a:blip r:embed="rId3"/>
                      <a:stretch>
                        <a:fillRect/>
                      </a:stretch>
                    </p:blipFill>
                    <p:spPr>
                      <a:xfrm>
                        <a:off x="4114800" y="3314700"/>
                        <a:ext cx="914400" cy="228600"/>
                      </a:xfrm>
                      <a:prstGeom prst="rect">
                        <a:avLst/>
                      </a:prstGeom>
                    </p:spPr>
                  </p:pic>
                </p:oleObj>
              </mc:Fallback>
            </mc:AlternateContent>
          </a:graphicData>
        </a:graphic>
      </p:graphicFrame>
      <p:pic>
        <p:nvPicPr>
          <p:cNvPr id="9" name="图片 8" descr="ZSV~AI2[3GI[U])[2~P]P$Q"/>
          <p:cNvPicPr>
            <a:picLocks noChangeAspect="1"/>
          </p:cNvPicPr>
          <p:nvPr/>
        </p:nvPicPr>
        <p:blipFill>
          <a:blip r:embed="rId4"/>
          <a:stretch>
            <a:fillRect/>
          </a:stretch>
        </p:blipFill>
        <p:spPr>
          <a:xfrm>
            <a:off x="4605020" y="1261745"/>
            <a:ext cx="4538738" cy="2556000"/>
          </a:xfrm>
          <a:prstGeom prst="rect">
            <a:avLst/>
          </a:prstGeom>
        </p:spPr>
      </p:pic>
      <p:sp>
        <p:nvSpPr>
          <p:cNvPr id="8" name="文本框 7"/>
          <p:cNvSpPr txBox="1"/>
          <p:nvPr/>
        </p:nvSpPr>
        <p:spPr>
          <a:xfrm>
            <a:off x="152400" y="4030345"/>
            <a:ext cx="8774430" cy="2491740"/>
          </a:xfrm>
          <a:prstGeom prst="rect">
            <a:avLst/>
          </a:prstGeom>
          <a:noFill/>
        </p:spPr>
        <p:txBody>
          <a:bodyPr wrap="square" rtlCol="0" anchor="t">
            <a:spAutoFit/>
          </a:bodyPr>
          <a:p>
            <a:pPr fontAlgn="auto">
              <a:lnSpc>
                <a:spcPct val="130000"/>
              </a:lnSpc>
            </a:pPr>
            <a:r>
              <a:rPr lang="en-US" altLang="zh-CN" sz="2000"/>
              <a:t>1.</a:t>
            </a:r>
            <a:r>
              <a:rPr lang="zh-CN" altLang="en-US" sz="2000"/>
              <a:t>联合反演效果要比单独的任何一种反演结果效果好得多，其中</a:t>
            </a:r>
            <a:r>
              <a:rPr lang="en-US" altLang="zh-CN" sz="2000"/>
              <a:t>A</a:t>
            </a:r>
            <a:r>
              <a:rPr lang="zh-CN" altLang="en-US" sz="2000"/>
              <a:t>和</a:t>
            </a:r>
            <a:r>
              <a:rPr lang="en-US" altLang="zh-CN" sz="2000"/>
              <a:t>E</a:t>
            </a:r>
            <a:r>
              <a:rPr lang="zh-CN" altLang="en-US" sz="2000"/>
              <a:t>都恢复的非常好，尤其是对</a:t>
            </a:r>
            <a:r>
              <a:rPr lang="en-US" altLang="zh-CN" sz="2000"/>
              <a:t>E</a:t>
            </a:r>
            <a:r>
              <a:rPr lang="zh-CN" altLang="en-US" sz="2000"/>
              <a:t>的恢复时非常难的</a:t>
            </a:r>
            <a:r>
              <a:rPr lang="zh-CN" altLang="en-US" sz="2000"/>
              <a:t>；</a:t>
            </a:r>
            <a:endParaRPr lang="en-US" altLang="zh-CN" sz="2000"/>
          </a:p>
          <a:p>
            <a:pPr fontAlgn="auto">
              <a:lnSpc>
                <a:spcPct val="130000"/>
              </a:lnSpc>
            </a:pPr>
            <a:r>
              <a:rPr lang="en-US" altLang="zh-CN" sz="2000"/>
              <a:t>2.</a:t>
            </a:r>
            <a:r>
              <a:rPr lang="zh-CN" altLang="en-US" sz="2000"/>
              <a:t>它的反演效果综合了</a:t>
            </a:r>
            <a:r>
              <a:rPr lang="en-US" altLang="zh-CN" sz="2000"/>
              <a:t>MT</a:t>
            </a:r>
            <a:r>
              <a:rPr lang="zh-CN" altLang="en-US" sz="2000"/>
              <a:t>和</a:t>
            </a:r>
            <a:r>
              <a:rPr lang="en-US" altLang="zh-CN" sz="2000"/>
              <a:t>CSEM</a:t>
            </a:r>
            <a:r>
              <a:rPr lang="zh-CN" altLang="en-US" sz="2000"/>
              <a:t>两种方法的勘探效果的长处，不仅将盐体和</a:t>
            </a:r>
            <a:r>
              <a:rPr lang="zh-CN" altLang="en-US" sz="2000">
                <a:sym typeface="+mn-ea"/>
              </a:rPr>
              <a:t>浅层天然气水合物和深层油藏都识别出来了，而且</a:t>
            </a:r>
            <a:r>
              <a:rPr lang="en-US" altLang="zh-CN" sz="2000">
                <a:sym typeface="+mn-ea"/>
              </a:rPr>
              <a:t>CSEM</a:t>
            </a:r>
            <a:r>
              <a:rPr lang="zh-CN" altLang="en-US" sz="2000">
                <a:sym typeface="+mn-ea"/>
              </a:rPr>
              <a:t>探测效果不好的基底也能很好的还原。</a:t>
            </a:r>
            <a:endParaRPr lang="zh-CN" altLang="en-US" sz="2000">
              <a:sym typeface="+mn-ea"/>
            </a:endParaRPr>
          </a:p>
          <a:p>
            <a:pPr fontAlgn="auto">
              <a:lnSpc>
                <a:spcPct val="130000"/>
              </a:lnSpc>
            </a:pPr>
            <a:r>
              <a:rPr lang="en-US" altLang="zh-CN" sz="2000">
                <a:sym typeface="+mn-ea"/>
              </a:rPr>
              <a:t>3.</a:t>
            </a:r>
            <a:r>
              <a:rPr lang="zh-CN" altLang="en-US" sz="2000">
                <a:sym typeface="+mn-ea"/>
              </a:rPr>
              <a:t>所以建议在数据采集时，如果条件允许应该进行</a:t>
            </a:r>
            <a:r>
              <a:rPr lang="en-US" altLang="zh-CN" sz="2000">
                <a:sym typeface="+mn-ea"/>
              </a:rPr>
              <a:t>CSEM</a:t>
            </a:r>
            <a:r>
              <a:rPr lang="zh-CN" altLang="en-US" sz="2000">
                <a:sym typeface="+mn-ea"/>
              </a:rPr>
              <a:t>和</a:t>
            </a:r>
            <a:r>
              <a:rPr lang="en-US" altLang="zh-CN" sz="2000">
                <a:sym typeface="+mn-ea"/>
              </a:rPr>
              <a:t>MT</a:t>
            </a:r>
            <a:r>
              <a:rPr lang="zh-CN" altLang="en-US" sz="2000">
                <a:sym typeface="+mn-ea"/>
              </a:rPr>
              <a:t>两种数据的采集。</a:t>
            </a:r>
            <a:endParaRPr lang="zh-CN" altLang="en-US" sz="2000">
              <a:sym typeface="+mn-ea"/>
            </a:endParaRPr>
          </a:p>
        </p:txBody>
      </p:sp>
      <p:pic>
        <p:nvPicPr>
          <p:cNvPr id="6" name="图片 5" descr="N8303U]E[M(TL@2CVH8X$SA"/>
          <p:cNvPicPr>
            <a:picLocks noChangeAspect="1"/>
          </p:cNvPicPr>
          <p:nvPr/>
        </p:nvPicPr>
        <p:blipFill>
          <a:blip r:embed="rId5"/>
          <a:stretch>
            <a:fillRect/>
          </a:stretch>
        </p:blipFill>
        <p:spPr>
          <a:xfrm>
            <a:off x="0" y="1290320"/>
            <a:ext cx="4624070" cy="2499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标题 1"/>
          <p:cNvSpPr/>
          <p:nvPr/>
        </p:nvSpPr>
        <p:spPr bwMode="auto">
          <a:xfrm>
            <a:off x="84836" y="398463"/>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5.1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结论</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11" name="Rectangle 183"/>
          <p:cNvSpPr>
            <a:spLocks noChangeArrowheads="1"/>
          </p:cNvSpPr>
          <p:nvPr/>
        </p:nvSpPr>
        <p:spPr bwMode="auto">
          <a:xfrm>
            <a:off x="785812" y="41290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文本框 5"/>
          <p:cNvSpPr txBox="1"/>
          <p:nvPr/>
        </p:nvSpPr>
        <p:spPr>
          <a:xfrm>
            <a:off x="402590" y="1254125"/>
            <a:ext cx="8175625" cy="5569585"/>
          </a:xfrm>
          <a:prstGeom prst="rect">
            <a:avLst/>
          </a:prstGeom>
          <a:noFill/>
        </p:spPr>
        <p:txBody>
          <a:bodyPr wrap="square" rtlCol="0" anchor="t">
            <a:spAutoFit/>
          </a:bodyPr>
          <a:p>
            <a:pPr fontAlgn="auto">
              <a:lnSpc>
                <a:spcPct val="120000"/>
              </a:lnSpc>
            </a:pPr>
            <a:r>
              <a:rPr lang="en-US" altLang="zh-CN" sz="2000"/>
              <a:t>1.</a:t>
            </a:r>
            <a:r>
              <a:rPr lang="zh-CN" altLang="en-US" sz="2000"/>
              <a:t>自适应网格加密能够自动提高对涉及曲面界面和地形表面复杂问题的精度。</a:t>
            </a:r>
            <a:endParaRPr lang="zh-CN" altLang="en-US" sz="2000"/>
          </a:p>
          <a:p>
            <a:pPr fontAlgn="auto">
              <a:lnSpc>
                <a:spcPct val="120000"/>
              </a:lnSpc>
            </a:pPr>
            <a:r>
              <a:rPr lang="en-US" altLang="zh-CN" sz="2000"/>
              <a:t>2.</a:t>
            </a:r>
            <a:r>
              <a:rPr lang="zh-CN" altLang="en-US" sz="2000"/>
              <a:t>在面向目标的自适应算法中，主要是</a:t>
            </a:r>
            <a:r>
              <a:rPr lang="en-US" altLang="zh-CN" sz="2000"/>
              <a:t>4</a:t>
            </a:r>
            <a:r>
              <a:rPr lang="zh-CN" altLang="en-US" sz="2000"/>
              <a:t>个参数控制网格的细化：</a:t>
            </a:r>
            <a:endParaRPr lang="zh-CN" altLang="en-US" sz="2000"/>
          </a:p>
          <a:p>
            <a:pPr fontAlgn="auto">
              <a:lnSpc>
                <a:spcPct val="120000"/>
              </a:lnSpc>
            </a:pPr>
            <a:r>
              <a:rPr lang="zh-CN" altLang="en-US" sz="2000"/>
              <a:t>（</a:t>
            </a:r>
            <a:r>
              <a:rPr lang="en-US" altLang="zh-CN" sz="2000"/>
              <a:t>1</a:t>
            </a:r>
            <a:r>
              <a:rPr lang="zh-CN" altLang="en-US" sz="2000"/>
              <a:t>）全局相对误差估计器的阈值</a:t>
            </a:r>
            <a:r>
              <a:rPr lang="en-US" altLang="zh-CN" sz="2000"/>
              <a:t>C</a:t>
            </a:r>
            <a:r>
              <a:rPr lang="zh-CN" altLang="en-US" sz="2000"/>
              <a:t>；</a:t>
            </a:r>
            <a:endParaRPr lang="zh-CN" altLang="en-US" sz="2000"/>
          </a:p>
          <a:p>
            <a:pPr fontAlgn="auto">
              <a:lnSpc>
                <a:spcPct val="120000"/>
              </a:lnSpc>
            </a:pPr>
            <a:r>
              <a:rPr lang="zh-CN" altLang="en-US" sz="2000"/>
              <a:t>（</a:t>
            </a:r>
            <a:r>
              <a:rPr lang="en-US" altLang="zh-CN" sz="2000"/>
              <a:t>2</a:t>
            </a:r>
            <a:r>
              <a:rPr lang="zh-CN" altLang="en-US" sz="2000"/>
              <a:t>）设置的网格最大个数；</a:t>
            </a:r>
            <a:endParaRPr lang="zh-CN" altLang="en-US" sz="2000"/>
          </a:p>
          <a:p>
            <a:pPr fontAlgn="auto">
              <a:lnSpc>
                <a:spcPct val="120000"/>
              </a:lnSpc>
            </a:pPr>
            <a:r>
              <a:rPr lang="zh-CN" altLang="en-US" sz="2000"/>
              <a:t>（</a:t>
            </a:r>
            <a:r>
              <a:rPr lang="en-US" altLang="zh-CN" sz="2000"/>
              <a:t>3</a:t>
            </a:r>
            <a:r>
              <a:rPr lang="zh-CN" altLang="en-US" sz="2000"/>
              <a:t>）允许的最大迭代次数；</a:t>
            </a:r>
            <a:endParaRPr lang="zh-CN" altLang="en-US" sz="2000"/>
          </a:p>
          <a:p>
            <a:pPr fontAlgn="auto">
              <a:lnSpc>
                <a:spcPct val="120000"/>
              </a:lnSpc>
            </a:pPr>
            <a:r>
              <a:rPr lang="zh-CN" altLang="en-US" sz="2000"/>
              <a:t>（</a:t>
            </a:r>
            <a:r>
              <a:rPr lang="en-US" altLang="zh-CN" sz="2000"/>
              <a:t>4</a:t>
            </a:r>
            <a:r>
              <a:rPr lang="zh-CN" altLang="en-US" sz="2000"/>
              <a:t>）单元内的相对误差指示器的阈值β。</a:t>
            </a:r>
            <a:endParaRPr lang="zh-CN" altLang="en-US" sz="2000"/>
          </a:p>
          <a:p>
            <a:pPr fontAlgn="auto">
              <a:lnSpc>
                <a:spcPct val="120000"/>
              </a:lnSpc>
            </a:pPr>
            <a:r>
              <a:rPr lang="zh-CN" altLang="en-US" sz="2000"/>
              <a:t>像前面这几个参数都是比较不好设置，最好限制的参数是网格的最大个数，这个可以根据自己计算机的能力来设置。</a:t>
            </a:r>
            <a:endParaRPr lang="zh-CN" altLang="en-US" sz="2000"/>
          </a:p>
          <a:p>
            <a:pPr fontAlgn="auto">
              <a:lnSpc>
                <a:spcPct val="120000"/>
              </a:lnSpc>
            </a:pPr>
            <a:r>
              <a:rPr lang="en-US" altLang="zh-CN" sz="2000"/>
              <a:t>3.</a:t>
            </a:r>
            <a:r>
              <a:rPr lang="zh-CN" altLang="en-US" sz="2000"/>
              <a:t>与全局、非面向目标的自适应方法相比，面向目标的方法效果明显更好，且需要的剖分单位更少。</a:t>
            </a:r>
            <a:endParaRPr lang="zh-CN" altLang="en-US" sz="2000"/>
          </a:p>
          <a:p>
            <a:pPr fontAlgn="auto">
              <a:lnSpc>
                <a:spcPct val="120000"/>
              </a:lnSpc>
            </a:pPr>
            <a:r>
              <a:rPr lang="en-US" altLang="zh-CN" sz="2000"/>
              <a:t>4.</a:t>
            </a:r>
            <a:r>
              <a:rPr lang="zh-CN" altLang="en-US" sz="2000"/>
              <a:t>三种后验误差方法中，通过上面比较，可知，</a:t>
            </a:r>
            <a:r>
              <a:rPr lang="en-US" altLang="zh-CN" sz="2000"/>
              <a:t>rJHfan</a:t>
            </a:r>
            <a:r>
              <a:rPr lang="zh-CN" altLang="en-US" sz="2000"/>
              <a:t>与误差估计量J和H相比，误差估计器RJH的性能较差。而</a:t>
            </a:r>
            <a:r>
              <a:rPr lang="en-US" altLang="zh-CN" sz="2000"/>
              <a:t>J</a:t>
            </a:r>
            <a:r>
              <a:rPr lang="zh-CN" altLang="en-US" sz="2000"/>
              <a:t>显示有最好的性能（即电流密度连续）。</a:t>
            </a:r>
            <a:endParaRPr lang="zh-CN" altLang="en-US" sz="2000"/>
          </a:p>
          <a:p>
            <a:endParaRPr lang="en-US" altLang="zh-CN" sz="2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304800" y="519791"/>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600" b="1" dirty="0" smtClean="0">
                <a:solidFill>
                  <a:srgbClr val="C00000"/>
                </a:solidFill>
                <a:latin typeface="微软雅黑" panose="020B0503020204020204" pitchFamily="34" charset="-122"/>
                <a:ea typeface="微软雅黑" panose="020B0503020204020204" pitchFamily="34" charset="-122"/>
                <a:sym typeface="+mn-ea"/>
              </a:rPr>
              <a:t>4.2 </a:t>
            </a:r>
            <a:r>
              <a:rPr lang="zh-CN" altLang="en-US" sz="2600" b="1" dirty="0" smtClean="0">
                <a:solidFill>
                  <a:srgbClr val="C00000"/>
                </a:solidFill>
                <a:latin typeface="微软雅黑" panose="020B0503020204020204" pitchFamily="34" charset="-122"/>
                <a:ea typeface="微软雅黑" panose="020B0503020204020204" pitchFamily="34" charset="-122"/>
                <a:sym typeface="+mn-ea"/>
              </a:rPr>
              <a:t>不足和展望</a:t>
            </a:r>
            <a:endParaRPr lang="zh-CN" altLang="en-US" sz="2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a:hlinkClick r:id="" action="ppaction://ole?verb="/>
          </p:cNvPr>
          <p:cNvGraphicFramePr>
            <a:graphicFrameLocks noChangeAspect="1"/>
          </p:cNvGraphicFramePr>
          <p:nvPr/>
        </p:nvGraphicFramePr>
        <p:xfrm>
          <a:off x="4114800" y="3314700"/>
          <a:ext cx="914400" cy="228600"/>
        </p:xfrm>
        <a:graphic>
          <a:graphicData uri="http://schemas.openxmlformats.org/presentationml/2006/ole">
            <mc:AlternateContent xmlns:mc="http://schemas.openxmlformats.org/markup-compatibility/2006">
              <mc:Choice xmlns:v="urn:schemas-microsoft-com:vml" Requires="v">
                <p:oleObj spid="_x0000_s3073" name="" r:id="rId2" imgW="914400" imgH="228600" progId="Equation.KSEE3">
                  <p:embed/>
                </p:oleObj>
              </mc:Choice>
              <mc:Fallback>
                <p:oleObj name="" r:id="rId2" imgW="914400" imgH="228600" progId="Equation.KSEE3">
                  <p:embed/>
                  <p:pic>
                    <p:nvPicPr>
                      <p:cNvPr id="0" name="图片 3072"/>
                      <p:cNvPicPr/>
                      <p:nvPr/>
                    </p:nvPicPr>
                    <p:blipFill>
                      <a:blip r:embed="rId3"/>
                      <a:stretch>
                        <a:fillRect/>
                      </a:stretch>
                    </p:blipFill>
                    <p:spPr>
                      <a:xfrm>
                        <a:off x="4114800" y="3314700"/>
                        <a:ext cx="914400" cy="228600"/>
                      </a:xfrm>
                      <a:prstGeom prst="rect">
                        <a:avLst/>
                      </a:prstGeom>
                    </p:spPr>
                  </p:pic>
                </p:oleObj>
              </mc:Fallback>
            </mc:AlternateContent>
          </a:graphicData>
        </a:graphic>
      </p:graphicFrame>
      <p:sp>
        <p:nvSpPr>
          <p:cNvPr id="9" name="文本框 8"/>
          <p:cNvSpPr txBox="1"/>
          <p:nvPr/>
        </p:nvSpPr>
        <p:spPr>
          <a:xfrm>
            <a:off x="479425" y="1718310"/>
            <a:ext cx="8014970" cy="2306955"/>
          </a:xfrm>
          <a:prstGeom prst="rect">
            <a:avLst/>
          </a:prstGeom>
          <a:noFill/>
        </p:spPr>
        <p:txBody>
          <a:bodyPr wrap="square" rtlCol="0" anchor="t">
            <a:spAutoFit/>
          </a:bodyPr>
          <a:p>
            <a:pPr fontAlgn="auto">
              <a:lnSpc>
                <a:spcPct val="120000"/>
              </a:lnSpc>
            </a:pPr>
            <a:r>
              <a:rPr lang="en-US" altLang="zh-CN" sz="2000"/>
              <a:t>1.</a:t>
            </a:r>
            <a:r>
              <a:rPr lang="zh-CN" altLang="en-US" sz="2000"/>
              <a:t>这种网格细化并不能完全消除界面间电流密度的正常分量的跳变，这是一个正在进行的研究课题。</a:t>
            </a:r>
            <a:endParaRPr lang="zh-CN" altLang="en-US" sz="2000"/>
          </a:p>
          <a:p>
            <a:pPr fontAlgn="auto">
              <a:lnSpc>
                <a:spcPct val="120000"/>
              </a:lnSpc>
            </a:pPr>
            <a:r>
              <a:rPr lang="en-US" altLang="zh-CN" sz="2000"/>
              <a:t>2.</a:t>
            </a:r>
            <a:r>
              <a:rPr lang="zh-CN" altLang="en-US" sz="2000"/>
              <a:t>在进行自适应网格剖分时，需要单独地将有源的部分拿出来，不进行自适应处理，需要手动剖分好，否则由于源的奇异性，导致在源附近的单位不断进行细化，导致自适应效果差。</a:t>
            </a:r>
            <a:endParaRPr lang="zh-CN" altLang="en-US" sz="2000"/>
          </a:p>
          <a:p>
            <a:pPr fontAlgn="auto">
              <a:lnSpc>
                <a:spcPct val="120000"/>
              </a:lnSpc>
            </a:pPr>
            <a:r>
              <a:rPr lang="en-US" altLang="zh-CN" sz="2000"/>
              <a:t>3.</a:t>
            </a:r>
            <a:r>
              <a:rPr lang="zh-CN" altLang="en-US" sz="2000"/>
              <a:t>需要花费较多的时间来进行细化网格。</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custDataLst>
              <p:tags r:id="rId1"/>
            </p:custDataLst>
          </p:nvPr>
        </p:nvSpPr>
        <p:spPr bwMode="auto">
          <a:xfrm>
            <a:off x="4815602" y="1246931"/>
            <a:ext cx="0" cy="4427351"/>
          </a:xfrm>
          <a:prstGeom prst="line">
            <a:avLst/>
          </a:prstGeom>
          <a:noFill/>
          <a:ln w="9525" cmpd="sng">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8A8A8"/>
                  </a:outerShdw>
                </a:effectLst>
              </a14:hiddenEffects>
            </a:ext>
          </a:extLst>
        </p:spPr>
        <p:txBody>
          <a:bodyPr/>
          <a:p>
            <a:endParaRPr lang="zh-CN" altLang="en-US" sz="1350"/>
          </a:p>
        </p:txBody>
      </p:sp>
      <p:sp>
        <p:nvSpPr>
          <p:cNvPr id="34" name="文本框 33"/>
          <p:cNvSpPr txBox="1"/>
          <p:nvPr>
            <p:custDataLst>
              <p:tags r:id="rId2"/>
            </p:custDataLst>
          </p:nvPr>
        </p:nvSpPr>
        <p:spPr>
          <a:xfrm>
            <a:off x="240665" y="1799590"/>
            <a:ext cx="786511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627" tIns="35242" rIns="67627" bIns="35242" numCol="1" anchor="ctr" anchorCtr="1" compatLnSpc="1">
            <a:noAutofit/>
          </a:bodyPr>
          <a:lstStyle>
            <a:lvl1pPr marL="12700" indent="-12700" eaLnBrk="1" hangingPunct="1">
              <a:lnSpc>
                <a:spcPct val="130000"/>
              </a:lnSpc>
              <a:spcBef>
                <a:spcPct val="20000"/>
              </a:spcBef>
              <a:buFontTx/>
              <a:buNone/>
              <a:defRPr sz="1600">
                <a:solidFill>
                  <a:srgbClr val="FFFFFF"/>
                </a:solidFill>
                <a:latin typeface="Arial" panose="020B0604020202020204" pitchFamily="34" charset="0"/>
                <a:ea typeface="黑体" panose="02010609060101010101" pitchFamily="2" charset="-122"/>
                <a:sym typeface="Arial" panose="020B0604020202020204" pitchFamily="34" charset="0"/>
              </a:defRPr>
            </a:lvl1pPr>
            <a:lvl2pPr marL="742950" indent="-285750">
              <a:spcBef>
                <a:spcPct val="20000"/>
              </a:spcBef>
              <a:buChar char="–"/>
              <a:defRPr sz="1600">
                <a:solidFill>
                  <a:srgbClr val="FFFFFF"/>
                </a:solidFill>
                <a:sym typeface="Arial" panose="020B0604020202020204" pitchFamily="34" charset="0"/>
              </a:defRPr>
            </a:lvl2pPr>
            <a:lvl3pPr marL="1143000" indent="-228600">
              <a:spcBef>
                <a:spcPct val="20000"/>
              </a:spcBef>
              <a:buChar char="•"/>
              <a:defRPr sz="1600">
                <a:solidFill>
                  <a:srgbClr val="FFFFFF"/>
                </a:solidFill>
                <a:sym typeface="Arial" panose="020B0604020202020204" pitchFamily="34" charset="0"/>
              </a:defRPr>
            </a:lvl3pPr>
            <a:lvl4pPr marL="1600200" indent="-228600">
              <a:spcBef>
                <a:spcPct val="20000"/>
              </a:spcBef>
              <a:buChar char="–"/>
              <a:defRPr sz="1600">
                <a:solidFill>
                  <a:srgbClr val="FFFFFF"/>
                </a:solidFill>
                <a:sym typeface="Arial" panose="020B0604020202020204" pitchFamily="34" charset="0"/>
              </a:defRPr>
            </a:lvl4pPr>
            <a:lvl5pPr marL="2057400" indent="-228600">
              <a:spcBef>
                <a:spcPct val="20000"/>
              </a:spcBef>
              <a:buChar char="»"/>
              <a:defRPr sz="1600">
                <a:solidFill>
                  <a:srgbClr val="FFFFFF"/>
                </a:solidFill>
                <a:sym typeface="Arial" panose="020B0604020202020204" pitchFamily="34" charset="0"/>
              </a:defRPr>
            </a:lvl5pPr>
            <a:lvl6pPr marL="2514600" indent="-228600">
              <a:lnSpc>
                <a:spcPct val="90000"/>
              </a:lnSpc>
              <a:spcBef>
                <a:spcPts val="500"/>
              </a:spcBef>
              <a:buFont typeface="Arial" panose="020B0604020202020204" pitchFamily="34" charset="0"/>
              <a:buChar char="•"/>
              <a:defRPr sz="1800">
                <a:latin typeface="Arial" panose="020B0604020202020204" pitchFamily="34" charset="0"/>
                <a:ea typeface="黑体" panose="02010609060101010101" pitchFamily="2" charset="-122"/>
              </a:defRPr>
            </a:lvl6pPr>
            <a:lvl7pPr marL="2971800" indent="-228600">
              <a:lnSpc>
                <a:spcPct val="90000"/>
              </a:lnSpc>
              <a:spcBef>
                <a:spcPts val="500"/>
              </a:spcBef>
              <a:buFont typeface="Arial" panose="020B0604020202020204" pitchFamily="34" charset="0"/>
              <a:buChar char="•"/>
              <a:defRPr sz="1800">
                <a:latin typeface="Arial" panose="020B0604020202020204" pitchFamily="34" charset="0"/>
                <a:ea typeface="黑体" panose="02010609060101010101" pitchFamily="2" charset="-122"/>
              </a:defRPr>
            </a:lvl7pPr>
            <a:lvl8pPr marL="3429000" indent="-228600">
              <a:lnSpc>
                <a:spcPct val="90000"/>
              </a:lnSpc>
              <a:spcBef>
                <a:spcPts val="500"/>
              </a:spcBef>
              <a:buFont typeface="Arial" panose="020B0604020202020204" pitchFamily="34" charset="0"/>
              <a:buChar char="•"/>
              <a:defRPr sz="1800">
                <a:latin typeface="Arial" panose="020B0604020202020204" pitchFamily="34" charset="0"/>
                <a:ea typeface="黑体" panose="02010609060101010101" pitchFamily="2" charset="-122"/>
              </a:defRPr>
            </a:lvl8pPr>
            <a:lvl9pPr marL="3886200" indent="-228600">
              <a:lnSpc>
                <a:spcPct val="90000"/>
              </a:lnSpc>
              <a:spcBef>
                <a:spcPts val="500"/>
              </a:spcBef>
              <a:buFont typeface="Arial" panose="020B0604020202020204" pitchFamily="34" charset="0"/>
              <a:buChar char="•"/>
              <a:defRPr sz="1800">
                <a:latin typeface="Arial" panose="020B0604020202020204" pitchFamily="34" charset="0"/>
                <a:ea typeface="黑体" panose="02010609060101010101" pitchFamily="2" charset="-122"/>
              </a:defRPr>
            </a:lvl9pPr>
          </a:lstStyle>
          <a:p>
            <a:pPr marL="0" lvl="0" indent="0" algn="l" fontAlgn="ctr">
              <a:lnSpc>
                <a:spcPct val="130000"/>
              </a:lnSpc>
              <a:spcBef>
                <a:spcPts val="1000"/>
              </a:spcBef>
              <a:spcAft>
                <a:spcPts val="0"/>
              </a:spcAft>
              <a:buSzPct val="100000"/>
              <a:buFont typeface="Wingdings" panose="05000000000000000000" charset="0"/>
            </a:pPr>
            <a:endParaRPr lang="zh-CN" altLang="en-US" sz="2100" dirty="0">
              <a:solidFill>
                <a:srgbClr val="A8A8A8">
                  <a:lumMod val="50000"/>
                </a:srgbClr>
              </a:solidFill>
            </a:endParaRPr>
          </a:p>
          <a:p>
            <a:pPr marL="285750" lvl="1" indent="0" algn="just" fontAlgn="auto">
              <a:lnSpc>
                <a:spcPct val="120000"/>
              </a:lnSpc>
              <a:spcBef>
                <a:spcPts val="0"/>
              </a:spcBef>
              <a:buNone/>
            </a:pPr>
            <a:r>
              <a:rPr lang="zh-CN" altLang="en-US" sz="2000" dirty="0">
                <a:solidFill>
                  <a:srgbClr val="A8A8A8">
                    <a:lumMod val="50000"/>
                  </a:srgbClr>
                </a:solidFill>
                <a:latin typeface="+mn-ea"/>
                <a:cs typeface="+mn-ea"/>
              </a:rPr>
              <a:t>主要原因分为以下几点：</a:t>
            </a:r>
            <a:endParaRPr lang="zh-CN" altLang="en-US" sz="2000" dirty="0">
              <a:solidFill>
                <a:srgbClr val="A8A8A8">
                  <a:lumMod val="50000"/>
                </a:srgbClr>
              </a:solidFill>
              <a:latin typeface="+mn-ea"/>
              <a:cs typeface="+mn-ea"/>
            </a:endParaRPr>
          </a:p>
          <a:p>
            <a:pPr marL="285750" lvl="1" indent="0" algn="just" fontAlgn="auto">
              <a:lnSpc>
                <a:spcPct val="120000"/>
              </a:lnSpc>
              <a:spcBef>
                <a:spcPts val="0"/>
              </a:spcBef>
              <a:buNone/>
            </a:pPr>
            <a:r>
              <a:rPr lang="en-US" altLang="zh-CN" sz="2000" dirty="0">
                <a:solidFill>
                  <a:srgbClr val="A8A8A8">
                    <a:lumMod val="50000"/>
                  </a:srgbClr>
                </a:solidFill>
                <a:latin typeface="+mn-ea"/>
                <a:cs typeface="+mn-ea"/>
              </a:rPr>
              <a:t>1.三维正演通常需要较大的内存，为了节省计算资源，应合理的利用较少的单元来得到较好的结果，所以自适应网格剖分今年来得到较大的发展。</a:t>
            </a:r>
            <a:endParaRPr lang="en-US" altLang="zh-CN" sz="2000" dirty="0">
              <a:solidFill>
                <a:srgbClr val="A8A8A8">
                  <a:lumMod val="50000"/>
                </a:srgbClr>
              </a:solidFill>
              <a:latin typeface="+mn-ea"/>
              <a:cs typeface="+mn-ea"/>
            </a:endParaRPr>
          </a:p>
          <a:p>
            <a:pPr marL="285750" lvl="1" indent="0" algn="just" fontAlgn="auto">
              <a:lnSpc>
                <a:spcPct val="120000"/>
              </a:lnSpc>
              <a:spcBef>
                <a:spcPts val="0"/>
              </a:spcBef>
              <a:buNone/>
            </a:pPr>
            <a:r>
              <a:rPr lang="en-US" altLang="zh-CN" sz="2000" dirty="0">
                <a:solidFill>
                  <a:srgbClr val="A8A8A8">
                    <a:lumMod val="50000"/>
                  </a:srgbClr>
                </a:solidFill>
                <a:latin typeface="+mn-ea"/>
                <a:cs typeface="+mn-ea"/>
              </a:rPr>
              <a:t>2.3</a:t>
            </a:r>
            <a:r>
              <a:rPr lang="zh-CN" altLang="en-US" sz="2000" dirty="0">
                <a:solidFill>
                  <a:srgbClr val="A8A8A8">
                    <a:lumMod val="50000"/>
                  </a:srgbClr>
                </a:solidFill>
                <a:latin typeface="+mn-ea"/>
                <a:cs typeface="+mn-ea"/>
              </a:rPr>
              <a:t>维反演时，由于无法确定异常的位置，若不自适应，则每进行一次正演都需要进行一次手工网格剖分，大大的降低效率和人力。</a:t>
            </a:r>
            <a:endParaRPr lang="en-US" altLang="zh-CN" sz="2000" dirty="0">
              <a:solidFill>
                <a:srgbClr val="A8A8A8">
                  <a:lumMod val="50000"/>
                </a:srgbClr>
              </a:solidFill>
              <a:latin typeface="+mn-ea"/>
              <a:cs typeface="+mn-ea"/>
            </a:endParaRPr>
          </a:p>
          <a:p>
            <a:pPr marL="285750" lvl="1" indent="0" algn="just">
              <a:lnSpc>
                <a:spcPct val="130000"/>
              </a:lnSpc>
              <a:buNone/>
            </a:pPr>
            <a:endParaRPr lang="zh-CN" altLang="en-US" sz="2000" dirty="0">
              <a:solidFill>
                <a:srgbClr val="A8A8A8">
                  <a:lumMod val="50000"/>
                </a:srgbClr>
              </a:solidFill>
              <a:latin typeface="+mn-ea"/>
              <a:cs typeface="+mn-ea"/>
            </a:endParaRPr>
          </a:p>
          <a:p>
            <a:pPr marL="285750" lvl="1" indent="0" algn="just">
              <a:lnSpc>
                <a:spcPct val="130000"/>
              </a:lnSpc>
              <a:buNone/>
            </a:pPr>
            <a:endParaRPr lang="zh-CN" altLang="en-US" sz="2000" dirty="0">
              <a:solidFill>
                <a:srgbClr val="A8A8A8">
                  <a:lumMod val="50000"/>
                </a:srgbClr>
              </a:solidFill>
              <a:latin typeface="+mn-ea"/>
              <a:cs typeface="+mn-ea"/>
            </a:endParaRPr>
          </a:p>
        </p:txBody>
      </p:sp>
      <p:cxnSp>
        <p:nvCxnSpPr>
          <p:cNvPr id="35" name="直接连接符 34"/>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37" name="矩形 36"/>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8" name="标题 1"/>
          <p:cNvSpPr/>
          <p:nvPr/>
        </p:nvSpPr>
        <p:spPr bwMode="auto">
          <a:xfrm>
            <a:off x="266284" y="398463"/>
            <a:ext cx="55451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a:lnSpc>
                <a:spcPct val="100000"/>
              </a:lnSpc>
              <a:buClrTx/>
              <a:buFontTx/>
              <a:buNone/>
            </a:pPr>
            <a:r>
              <a:rPr kumimoji="0" lang="en-US" altLang="zh-CN" sz="3200" b="1" dirty="0">
                <a:solidFill>
                  <a:srgbClr val="C00000"/>
                </a:solidFill>
                <a:latin typeface="微软雅黑" panose="020B0503020204020204" pitchFamily="34" charset="-122"/>
                <a:ea typeface="微软雅黑" panose="020B0503020204020204" pitchFamily="34" charset="-122"/>
              </a:rPr>
              <a:t>1.1</a:t>
            </a:r>
            <a:r>
              <a:rPr kumimoji="0" lang="zh-CN" altLang="en-US" sz="3200" b="1" dirty="0">
                <a:solidFill>
                  <a:srgbClr val="C00000"/>
                </a:solidFill>
                <a:latin typeface="微软雅黑" panose="020B0503020204020204" pitchFamily="34" charset="-122"/>
                <a:ea typeface="微软雅黑" panose="020B0503020204020204" pitchFamily="34" charset="-122"/>
              </a:rPr>
              <a:t>选题背景及研究意义</a:t>
            </a:r>
            <a:endParaRPr kumimoji="0"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240665" y="1179195"/>
            <a:ext cx="5718175"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为什么要进行自适应网格剖分？</a:t>
            </a:r>
            <a:endParaRPr lang="zh-CN" sz="2000">
              <a:solidFill>
                <a:srgbClr val="2A0EFA"/>
              </a:solidFill>
              <a:latin typeface="Times New Roman" panose="02020603050405020304" pitchFamily="18" charset="0"/>
              <a:ea typeface="宋体" panose="02010600030101010101" pitchFamily="2" charset="-122"/>
              <a:sym typeface="+mn-ea"/>
            </a:endParaRPr>
          </a:p>
        </p:txBody>
      </p:sp>
      <p:sp>
        <p:nvSpPr>
          <p:cNvPr id="3" name="文本框 2"/>
          <p:cNvSpPr txBox="1"/>
          <p:nvPr/>
        </p:nvSpPr>
        <p:spPr>
          <a:xfrm>
            <a:off x="266065" y="4027170"/>
            <a:ext cx="5718175"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全局</a:t>
            </a:r>
            <a:r>
              <a:rPr lang="zh-CN" sz="2000">
                <a:solidFill>
                  <a:srgbClr val="2A0EFA"/>
                </a:solidFill>
                <a:latin typeface="Times New Roman" panose="02020603050405020304" pitchFamily="18" charset="0"/>
                <a:ea typeface="宋体" panose="02010600030101010101" pitchFamily="2" charset="-122"/>
                <a:sym typeface="+mn-ea"/>
              </a:rPr>
              <a:t>自适应网格剖分的局限性</a:t>
            </a:r>
            <a:endParaRPr lang="zh-CN" sz="2000">
              <a:solidFill>
                <a:srgbClr val="2A0EFA"/>
              </a:solidFill>
              <a:latin typeface="Times New Roman" panose="02020603050405020304" pitchFamily="18" charset="0"/>
              <a:ea typeface="宋体" panose="02010600030101010101" pitchFamily="2" charset="-122"/>
              <a:sym typeface="+mn-ea"/>
            </a:endParaRPr>
          </a:p>
        </p:txBody>
      </p:sp>
      <p:sp>
        <p:nvSpPr>
          <p:cNvPr id="6" name="文本框 5"/>
          <p:cNvSpPr txBox="1"/>
          <p:nvPr/>
        </p:nvSpPr>
        <p:spPr>
          <a:xfrm>
            <a:off x="556260" y="4475480"/>
            <a:ext cx="7549515" cy="1198880"/>
          </a:xfrm>
          <a:prstGeom prst="rect">
            <a:avLst/>
          </a:prstGeom>
          <a:noFill/>
        </p:spPr>
        <p:txBody>
          <a:bodyPr wrap="square" rtlCol="0">
            <a:spAutoFit/>
          </a:bodyPr>
          <a:p>
            <a:pPr fontAlgn="auto">
              <a:lnSpc>
                <a:spcPct val="120000"/>
              </a:lnSpc>
            </a:pPr>
            <a:r>
              <a:rPr lang="zh-CN" altLang="en-US" sz="2000">
                <a:latin typeface="+mn-ea"/>
              </a:rPr>
              <a:t>根据经验和一些理论证明，当网格剖分细化到一定程度之后，精确度主要受局部网格的剖分有较大的关系，而与其他地方的剖分无关，这就导致了往后的对网格的细化有较大的浪费。</a:t>
            </a:r>
            <a:endParaRPr lang="zh-CN" altLang="en-US" sz="2000">
              <a:latin typeface="+mn-ea"/>
            </a:endParaRPr>
          </a:p>
        </p:txBody>
      </p:sp>
      <p:sp>
        <p:nvSpPr>
          <p:cNvPr id="4" name="箭头: 下 37"/>
          <p:cNvSpPr/>
          <p:nvPr/>
        </p:nvSpPr>
        <p:spPr>
          <a:xfrm>
            <a:off x="3978514" y="5674394"/>
            <a:ext cx="389386" cy="425240"/>
          </a:xfrm>
          <a:prstGeom prst="downArrow">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5" name="文本框 4"/>
          <p:cNvSpPr txBox="1"/>
          <p:nvPr/>
        </p:nvSpPr>
        <p:spPr>
          <a:xfrm>
            <a:off x="2546985" y="6198235"/>
            <a:ext cx="3306445" cy="398780"/>
          </a:xfrm>
          <a:prstGeom prst="rect">
            <a:avLst/>
          </a:prstGeom>
          <a:noFill/>
        </p:spPr>
        <p:txBody>
          <a:bodyPr wrap="square" rtlCol="0">
            <a:spAutoFit/>
          </a:bodyPr>
          <a:p>
            <a:r>
              <a:rPr lang="zh-CN" altLang="en-US" sz="2000" b="1">
                <a:solidFill>
                  <a:srgbClr val="FF0000"/>
                </a:solidFill>
              </a:rPr>
              <a:t>面向目标的自适应网格剖分</a:t>
            </a:r>
            <a:endParaRPr lang="zh-CN" altLang="en-US" sz="2000" b="1">
              <a:solidFill>
                <a:srgbClr val="FF0000"/>
              </a:solidFill>
            </a:endParaRPr>
          </a:p>
        </p:txBody>
      </p:sp>
      <p:sp>
        <p:nvSpPr>
          <p:cNvPr id="7" name="文本框 6"/>
          <p:cNvSpPr txBox="1"/>
          <p:nvPr/>
        </p:nvSpPr>
        <p:spPr>
          <a:xfrm>
            <a:off x="4500880" y="5674360"/>
            <a:ext cx="3550920" cy="398780"/>
          </a:xfrm>
          <a:prstGeom prst="rect">
            <a:avLst/>
          </a:prstGeom>
          <a:noFill/>
        </p:spPr>
        <p:txBody>
          <a:bodyPr wrap="square" rtlCol="0">
            <a:spAutoFit/>
          </a:bodyPr>
          <a:p>
            <a:r>
              <a:rPr lang="zh-CN" altLang="en-US" sz="2000" b="1">
                <a:solidFill>
                  <a:srgbClr val="FF0000"/>
                </a:solidFill>
              </a:rPr>
              <a:t>该方法的核心思想</a:t>
            </a:r>
            <a:endParaRPr lang="zh-CN" altLang="en-US" sz="2000" b="1">
              <a:solidFill>
                <a:srgbClr val="FF0000"/>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265764" y="425090"/>
            <a:ext cx="6272784"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800" b="1" dirty="0">
                <a:solidFill>
                  <a:srgbClr val="C00000"/>
                </a:solidFill>
                <a:latin typeface="微软雅黑" panose="020B0503020204020204" pitchFamily="34" charset="-122"/>
                <a:ea typeface="微软雅黑" panose="020B0503020204020204" pitchFamily="34" charset="-122"/>
              </a:rPr>
              <a:t>第六章</a:t>
            </a:r>
            <a:r>
              <a:rPr lang="en-US"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参考文献</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Rectangle 18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182"/>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Rectangle 184"/>
          <p:cNvSpPr>
            <a:spLocks noChangeArrowheads="1"/>
          </p:cNvSpPr>
          <p:nvPr/>
        </p:nvSpPr>
        <p:spPr bwMode="auto">
          <a:xfrm>
            <a:off x="457200" y="5857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矩形 22"/>
          <p:cNvSpPr/>
          <p:nvPr/>
        </p:nvSpPr>
        <p:spPr>
          <a:xfrm>
            <a:off x="200025" y="1248410"/>
            <a:ext cx="8815705" cy="5426710"/>
          </a:xfrm>
          <a:prstGeom prst="rect">
            <a:avLst/>
          </a:prstGeom>
          <a:noFill/>
          <a:ln w="19050">
            <a:solidFill>
              <a:srgbClr val="2A0EF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240633" y="1360305"/>
            <a:ext cx="3070738" cy="398780"/>
          </a:xfrm>
          <a:prstGeom prst="rect">
            <a:avLst/>
          </a:prstGeom>
          <a:noFill/>
        </p:spPr>
        <p:txBody>
          <a:bodyPr wrap="square" rtlCol="0">
            <a:spAutoFit/>
          </a:bodyPr>
          <a:lstStyle/>
          <a:p>
            <a:r>
              <a:rPr lang="zh-CN" sz="2000">
                <a:solidFill>
                  <a:srgbClr val="2A0EFA"/>
                </a:solidFill>
                <a:latin typeface="Times New Roman" panose="02020603050405020304" pitchFamily="18" charset="0"/>
                <a:ea typeface="宋体" panose="02010600030101010101" pitchFamily="2" charset="-122"/>
                <a:sym typeface="+mn-ea"/>
              </a:rPr>
              <a:t>参考文献</a:t>
            </a:r>
            <a:r>
              <a:rPr lang="en-US" sz="2000">
                <a:solidFill>
                  <a:srgbClr val="2A0EFA"/>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000">
                <a:solidFill>
                  <a:srgbClr val="2A0EFA"/>
                </a:solidFill>
                <a:latin typeface="Times New Roman" panose="02020603050405020304" pitchFamily="18" charset="0"/>
                <a:ea typeface="宋体" panose="02010600030101010101" pitchFamily="2" charset="-122"/>
                <a:sym typeface="+mn-ea"/>
              </a:rPr>
              <a:t>Reference)</a:t>
            </a:r>
            <a:endParaRPr lang="en-US" altLang="en-US" sz="2000" dirty="0">
              <a:solidFill>
                <a:srgbClr val="2A0EFA"/>
              </a:solidFill>
              <a:latin typeface="Times New Roman" panose="02020603050405020304" pitchFamily="18" charset="0"/>
              <a:ea typeface="宋体" panose="02010600030101010101" pitchFamily="2" charset="-122"/>
              <a:sym typeface="+mn-ea"/>
            </a:endParaRPr>
          </a:p>
        </p:txBody>
      </p:sp>
      <p:sp>
        <p:nvSpPr>
          <p:cNvPr id="104" name="文本框 103"/>
          <p:cNvSpPr txBox="1"/>
          <p:nvPr/>
        </p:nvSpPr>
        <p:spPr>
          <a:xfrm>
            <a:off x="200025" y="1835150"/>
            <a:ext cx="8687435" cy="2799715"/>
          </a:xfrm>
          <a:prstGeom prst="rect">
            <a:avLst/>
          </a:prstGeom>
          <a:noFill/>
          <a:ln w="9525">
            <a:noFill/>
          </a:ln>
        </p:spPr>
        <p:txBody>
          <a:bodyPr wrap="square">
            <a:spAutoFit/>
          </a:bodyPr>
          <a:p>
            <a:pPr indent="0"/>
            <a:r>
              <a:rPr lang="en-US" sz="1600" b="0">
                <a:latin typeface="Times New Roman" panose="02020603050405020304" pitchFamily="18" charset="0"/>
                <a:ea typeface="宋体" panose="02010600030101010101" pitchFamily="2" charset="-122"/>
              </a:rPr>
              <a:t>[1] </a:t>
            </a:r>
            <a:r>
              <a:rPr lang="en-US" sz="1600" b="0">
                <a:latin typeface="Times New Roman" panose="02020603050405020304" pitchFamily="18" charset="0"/>
                <a:ea typeface="宋体" panose="02010600030101010101" pitchFamily="2" charset="-122"/>
                <a:cs typeface="Times New Roman" panose="02020603050405020304" pitchFamily="18" charset="0"/>
              </a:rPr>
              <a:t>Ren Z, Kalscheuer T, Greenhalgh S and Maurer H 2013 A goal-oriented adaptive finite-element approach for plane wave 3-d electromagnetic modeling Geophys. J. Int. 194 700–18.</a:t>
            </a:r>
            <a:endParaRPr lang="en-US" sz="1600" b="0">
              <a:ea typeface="宋体" panose="02010600030101010101" pitchFamily="2" charset="-122"/>
            </a:endParaRPr>
          </a:p>
          <a:p>
            <a:pPr indent="0"/>
            <a:r>
              <a:rPr lang="en-US" sz="1600" b="0">
                <a:solidFill>
                  <a:srgbClr val="333333"/>
                </a:solidFill>
                <a:latin typeface="Times New Roman" panose="02020603050405020304" pitchFamily="18" charset="0"/>
                <a:ea typeface="宋体" panose="02010600030101010101" pitchFamily="2" charset="-122"/>
                <a:cs typeface="Times New Roman" panose="02020603050405020304" pitchFamily="18" charset="0"/>
              </a:rPr>
              <a:t>[2]</a:t>
            </a:r>
            <a:r>
              <a:rPr lang="en-US" sz="1600" b="0">
                <a:solidFill>
                  <a:srgbClr val="333333"/>
                </a:solidFill>
                <a:latin typeface="Arial" panose="020B0604020202020204" pitchFamily="34" charset="0"/>
                <a:ea typeface="宋体" panose="02010600030101010101" pitchFamily="2" charset="-122"/>
              </a:rPr>
              <a:t> </a:t>
            </a:r>
            <a:r>
              <a:rPr lang="en-US" sz="1600" b="0">
                <a:solidFill>
                  <a:srgbClr val="333333"/>
                </a:solidFill>
                <a:latin typeface="Times New Roman" panose="02020603050405020304" pitchFamily="18" charset="0"/>
                <a:ea typeface="宋体" panose="02010600030101010101" pitchFamily="2" charset="-122"/>
                <a:cs typeface="Times New Roman" panose="02020603050405020304" pitchFamily="18" charset="0"/>
              </a:rPr>
              <a:t>Kerry Key and Jeffrey Ovall, </a:t>
            </a:r>
            <a:r>
              <a:rPr sz="1600" b="0">
                <a:latin typeface="Times New Roman" panose="02020603050405020304" pitchFamily="18" charset="0"/>
                <a:ea typeface="宋体" panose="02010600030101010101" pitchFamily="2" charset="-122"/>
                <a:cs typeface="Times New Roman" panose="02020603050405020304" pitchFamily="18" charset="0"/>
              </a:rPr>
              <a:t>A parallel goal-oriented adaptive finite element method for 2.5-D electromagnetic modelling, Geophys. J. Int., 186(1),137–154.</a:t>
            </a:r>
            <a:endParaRPr sz="1600" b="0">
              <a:ea typeface="宋体" panose="02010600030101010101" pitchFamily="2" charset="-122"/>
            </a:endParaRPr>
          </a:p>
          <a:p>
            <a:pPr indent="0"/>
            <a:r>
              <a:rPr sz="1600" b="0">
                <a:latin typeface="Times New Roman" panose="02020603050405020304" pitchFamily="18" charset="0"/>
                <a:ea typeface="宋体" panose="02010600030101010101" pitchFamily="2" charset="-122"/>
                <a:cs typeface="Times New Roman" panose="02020603050405020304" pitchFamily="18" charset="0"/>
              </a:rPr>
              <a:t>[3]</a:t>
            </a:r>
            <a:r>
              <a:rPr sz="1600" b="0">
                <a:ea typeface="宋体" panose="02010600030101010101" pitchFamily="2" charset="-122"/>
              </a:rPr>
              <a:t> </a:t>
            </a:r>
            <a:r>
              <a:rPr sz="1600" b="0">
                <a:solidFill>
                  <a:srgbClr val="333333"/>
                </a:solidFill>
                <a:ea typeface="宋体" panose="02010600030101010101" pitchFamily="2" charset="-122"/>
              </a:rPr>
              <a:t>殷长春,张博,刘云鹤,蔡晶.面向目标自适应三维大地电磁正演模拟[J].地球物理学报,2017,60(01):327-336.</a:t>
            </a:r>
            <a:endParaRPr sz="1600" b="0">
              <a:solidFill>
                <a:srgbClr val="333333"/>
              </a:solidFill>
              <a:ea typeface="宋体" panose="02010600030101010101" pitchFamily="2" charset="-122"/>
            </a:endParaRPr>
          </a:p>
          <a:p>
            <a:pPr indent="0"/>
            <a:r>
              <a:rPr lang="en-US" sz="1600" b="0">
                <a:solidFill>
                  <a:srgbClr val="333333"/>
                </a:solidFill>
                <a:latin typeface="Times New Roman" panose="02020603050405020304" pitchFamily="18" charset="0"/>
                <a:ea typeface="宋体" panose="02010600030101010101" pitchFamily="2" charset="-122"/>
                <a:cs typeface="Times New Roman" panose="02020603050405020304" pitchFamily="18" charset="0"/>
              </a:rPr>
              <a:t>[4] </a:t>
            </a:r>
            <a:r>
              <a:rPr sz="1600" b="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Adaptive finite element modeling of marine controlled-source electromagnetic responses in threedimensional generally anisotropic conductivity media</a:t>
            </a:r>
            <a:endParaRPr sz="1600" b="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60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mn-ea"/>
              </a:rPr>
              <a:t>[5] </a:t>
            </a:r>
            <a:r>
              <a:rPr sz="160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mn-ea"/>
              </a:rPr>
              <a:t>Key, K., 2016, MARE2DEM: a 2一D inversion code for  controlled-source electromagnetic and magnetotelluric  data: Geophysical Journal International, 207(1)，ggw290.</a:t>
            </a:r>
            <a:endParaRPr sz="1600">
              <a:solidFill>
                <a:srgbClr val="333333"/>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indent="0"/>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19714"/>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242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Rectangle 6"/>
          <p:cNvSpPr>
            <a:spLocks noChangeArrowheads="1"/>
          </p:cNvSpPr>
          <p:nvPr/>
        </p:nvSpPr>
        <p:spPr bwMode="auto">
          <a:xfrm>
            <a:off x="265113" y="1806575"/>
            <a:ext cx="8580437"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ctr">
              <a:lnSpc>
                <a:spcPct val="150000"/>
              </a:lnSpc>
              <a:spcBef>
                <a:spcPct val="20000"/>
              </a:spcBef>
              <a:buClrTx/>
              <a:buFontTx/>
              <a:buNone/>
            </a:pPr>
            <a:endParaRPr kumimoji="0" lang="en-US" altLang="zh-CN" sz="3600" b="1" dirty="0">
              <a:solidFill>
                <a:srgbClr val="C00000"/>
              </a:solidFill>
              <a:latin typeface="微软雅黑" panose="020B0503020204020204" pitchFamily="34" charset="-122"/>
              <a:ea typeface="微软雅黑" panose="020B0503020204020204" pitchFamily="34" charset="-122"/>
            </a:endParaRPr>
          </a:p>
          <a:p>
            <a:pPr marL="342900" indent="-342900" algn="ctr">
              <a:lnSpc>
                <a:spcPct val="150000"/>
              </a:lnSpc>
              <a:spcBef>
                <a:spcPct val="20000"/>
              </a:spcBef>
              <a:buClrTx/>
              <a:buFontTx/>
              <a:buNone/>
            </a:pPr>
            <a:r>
              <a:rPr kumimoji="0" lang="zh-CN" altLang="en-US" sz="3600" b="1" dirty="0">
                <a:solidFill>
                  <a:srgbClr val="C00000"/>
                </a:solidFill>
                <a:latin typeface="微软雅黑" panose="020B0503020204020204" pitchFamily="34" charset="-122"/>
                <a:ea typeface="微软雅黑" panose="020B0503020204020204" pitchFamily="34" charset="-122"/>
              </a:rPr>
              <a:t>  谢  谢！</a:t>
            </a:r>
            <a:endParaRPr kumimoji="0" lang="zh-CN" altLang="en-US" sz="36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23796" y="71521"/>
            <a:ext cx="8779939" cy="948909"/>
            <a:chOff x="240633" y="154358"/>
            <a:chExt cx="8779939" cy="948909"/>
          </a:xfrm>
        </p:grpSpPr>
        <p:cxnSp>
          <p:nvCxnSpPr>
            <p:cNvPr id="43" name="直接连接符 42"/>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5" name="矩形 44"/>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标题 1"/>
            <p:cNvSpPr/>
            <p:nvPr/>
          </p:nvSpPr>
          <p:spPr bwMode="auto">
            <a:xfrm>
              <a:off x="248157" y="447093"/>
              <a:ext cx="501840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kumimoji="0" lang="en-US" altLang="zh-CN" sz="2600" b="1" dirty="0">
                  <a:solidFill>
                    <a:srgbClr val="C00000"/>
                  </a:solidFill>
                  <a:latin typeface="微软雅黑" panose="020B0503020204020204" pitchFamily="34" charset="-122"/>
                  <a:ea typeface="微软雅黑" panose="020B0503020204020204" pitchFamily="34" charset="-122"/>
                </a:rPr>
                <a:t>1.2 </a:t>
              </a:r>
              <a:r>
                <a:rPr kumimoji="0" lang="zh-CN" altLang="en-US" sz="2600" b="1" dirty="0">
                  <a:solidFill>
                    <a:srgbClr val="C00000"/>
                  </a:solidFill>
                  <a:latin typeface="微软雅黑" panose="020B0503020204020204" pitchFamily="34" charset="-122"/>
                  <a:ea typeface="微软雅黑" panose="020B0503020204020204" pitchFamily="34" charset="-122"/>
                </a:rPr>
                <a:t>误差分析</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grpSp>
      <p:sp>
        <p:nvSpPr>
          <p:cNvPr id="8" name="Rectangle 101"/>
          <p:cNvSpPr>
            <a:spLocks noChangeArrowheads="1"/>
          </p:cNvSpPr>
          <p:nvPr/>
        </p:nvSpPr>
        <p:spPr bwMode="auto">
          <a:xfrm>
            <a:off x="4625340" y="1185545"/>
            <a:ext cx="4130040" cy="286575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dirty="0"/>
          </a:p>
        </p:txBody>
      </p:sp>
      <p:sp>
        <p:nvSpPr>
          <p:cNvPr id="5" name="Rectangle 101"/>
          <p:cNvSpPr>
            <a:spLocks noChangeArrowheads="1"/>
          </p:cNvSpPr>
          <p:nvPr/>
        </p:nvSpPr>
        <p:spPr bwMode="auto">
          <a:xfrm>
            <a:off x="348615" y="1185545"/>
            <a:ext cx="4149725" cy="553910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p:sp>
        <p:nvSpPr>
          <p:cNvPr id="30" name="矩形 17"/>
          <p:cNvSpPr>
            <a:spLocks noChangeArrowheads="1"/>
          </p:cNvSpPr>
          <p:nvPr/>
        </p:nvSpPr>
        <p:spPr bwMode="auto">
          <a:xfrm>
            <a:off x="438150" y="1828165"/>
            <a:ext cx="4077335" cy="572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lnSpc>
                <a:spcPct val="12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网格剖分：</a:t>
            </a:r>
            <a:endParaRPr lang="zh-CN" altLang="en-US" sz="2000" dirty="0">
              <a:latin typeface="微软雅黑" panose="020B0503020204020204" pitchFamily="34" charset="-122"/>
              <a:ea typeface="微软雅黑" panose="020B0503020204020204" pitchFamily="34" charset="-122"/>
            </a:endParaRPr>
          </a:p>
          <a:p>
            <a:pPr marL="0" fontAlgn="t">
              <a:lnSpc>
                <a:spcPct val="12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）剖分边界距离异常体不够远（即剖分规模不够大，一般要距离</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个趋肤深度远）；</a:t>
            </a:r>
            <a:endParaRPr lang="zh-CN" altLang="en-US" sz="2000" dirty="0">
              <a:latin typeface="微软雅黑" panose="020B0503020204020204" pitchFamily="34" charset="-122"/>
              <a:ea typeface="微软雅黑" panose="020B0503020204020204" pitchFamily="34" charset="-122"/>
            </a:endParaRPr>
          </a:p>
          <a:p>
            <a:pPr marL="0" fontAlgn="t">
              <a:lnSpc>
                <a:spcPct val="120000"/>
              </a:lnSpc>
            </a:pPr>
            <a:r>
              <a:rPr lang="zh-CN" altLang="en-US" sz="2000" dirty="0">
                <a:latin typeface="微软雅黑" panose="020B0503020204020204" pitchFamily="34" charset="-122"/>
                <a:ea typeface="微软雅黑" panose="020B0503020204020204" pitchFamily="34" charset="-122"/>
                <a:sym typeface="+mn-ea"/>
              </a:rPr>
              <a:t>  （</a:t>
            </a:r>
            <a:r>
              <a:rPr lang="en-US" altLang="zh-CN" sz="2000" dirty="0">
                <a:latin typeface="微软雅黑" panose="020B0503020204020204" pitchFamily="34" charset="-122"/>
                <a:ea typeface="微软雅黑" panose="020B0503020204020204" pitchFamily="34" charset="-122"/>
                <a:sym typeface="+mn-ea"/>
              </a:rPr>
              <a:t>ii</a:t>
            </a:r>
            <a:r>
              <a:rPr lang="zh-CN" altLang="en-US" sz="2000" dirty="0">
                <a:latin typeface="微软雅黑" panose="020B0503020204020204" pitchFamily="34" charset="-122"/>
                <a:ea typeface="微软雅黑" panose="020B0503020204020204" pitchFamily="34" charset="-122"/>
                <a:sym typeface="+mn-ea"/>
              </a:rPr>
              <a:t>）剖分单元的大小比一个趋肤深度的大小大（剖分单元应该要小于一个趋肤深度，这样才能保证电场的近似线性变化）；</a:t>
            </a:r>
            <a:endParaRPr lang="zh-CN" altLang="en-US" sz="2000" dirty="0">
              <a:latin typeface="微软雅黑" panose="020B0503020204020204" pitchFamily="34" charset="-122"/>
              <a:ea typeface="微软雅黑" panose="020B0503020204020204" pitchFamily="34" charset="-122"/>
              <a:sym typeface="+mn-ea"/>
            </a:endParaRPr>
          </a:p>
          <a:p>
            <a:pPr marL="0" fontAlgn="t">
              <a:lnSpc>
                <a:spcPct val="120000"/>
              </a:lnSpc>
            </a:pPr>
            <a:r>
              <a:rPr lang="zh-CN" altLang="en-US" sz="2000" dirty="0">
                <a:latin typeface="微软雅黑" panose="020B0503020204020204" pitchFamily="34" charset="-122"/>
                <a:ea typeface="微软雅黑" panose="020B0503020204020204" pitchFamily="34" charset="-122"/>
                <a:sym typeface="+mn-ea"/>
              </a:rPr>
              <a:t>  （</a:t>
            </a:r>
            <a:r>
              <a:rPr lang="en-US" altLang="zh-CN" sz="2000" dirty="0">
                <a:latin typeface="微软雅黑" panose="020B0503020204020204" pitchFamily="34" charset="-122"/>
                <a:ea typeface="微软雅黑" panose="020B0503020204020204" pitchFamily="34" charset="-122"/>
                <a:sym typeface="+mn-ea"/>
              </a:rPr>
              <a:t>iii</a:t>
            </a:r>
            <a:r>
              <a:rPr lang="zh-CN" altLang="en-US" sz="2000" dirty="0">
                <a:latin typeface="微软雅黑" panose="020B0503020204020204" pitchFamily="34" charset="-122"/>
                <a:ea typeface="微软雅黑" panose="020B0503020204020204" pitchFamily="34" charset="-122"/>
                <a:sym typeface="+mn-ea"/>
              </a:rPr>
              <a:t>）每个剖分单元的质量（要符合物理定律，例如，三角形单元</a:t>
            </a:r>
            <a:r>
              <a:rPr lang="zh-CN" altLang="en-US" sz="2000" dirty="0">
                <a:latin typeface="微软雅黑" panose="020B0503020204020204" pitchFamily="34" charset="-122"/>
                <a:ea typeface="微软雅黑" panose="020B0503020204020204" pitchFamily="34" charset="-122"/>
                <a:sym typeface="+mn-ea"/>
              </a:rPr>
              <a:t>同一个单元内，</a:t>
            </a:r>
            <a:r>
              <a:rPr lang="en-US" altLang="zh-CN" sz="2000" dirty="0">
                <a:latin typeface="微软雅黑" panose="020B0503020204020204" pitchFamily="34" charset="-122"/>
                <a:ea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sym typeface="+mn-ea"/>
              </a:rPr>
              <a:t>个电场点环绕圆的中心是磁场，所以圆心应该在该单元里面）；</a:t>
            </a:r>
            <a:endParaRPr lang="zh-CN" altLang="en-US" sz="2000" dirty="0">
              <a:latin typeface="微软雅黑" panose="020B0503020204020204" pitchFamily="34" charset="-122"/>
              <a:ea typeface="微软雅黑" panose="020B0503020204020204" pitchFamily="34" charset="-122"/>
            </a:endParaRPr>
          </a:p>
          <a:p>
            <a:pPr marL="0" fontAlgn="t"/>
            <a:endParaRPr lang="zh-CN" altLang="en-US" sz="1800" dirty="0">
              <a:latin typeface="微软雅黑" panose="020B0503020204020204" pitchFamily="34" charset="-122"/>
              <a:ea typeface="微软雅黑" panose="020B0503020204020204" pitchFamily="34" charset="-122"/>
            </a:endParaRPr>
          </a:p>
          <a:p>
            <a:pPr marL="0" fontAlgn="t"/>
            <a:endParaRPr lang="zh-CN" altLang="en-US" sz="1800" dirty="0">
              <a:latin typeface="微软雅黑" panose="020B0503020204020204" pitchFamily="34" charset="-122"/>
              <a:ea typeface="微软雅黑" panose="020B0503020204020204" pitchFamily="34" charset="-122"/>
            </a:endParaRPr>
          </a:p>
          <a:p>
            <a:pPr marL="0" fontAlgn="t"/>
            <a:endParaRPr lang="zh-CN" altLang="en-US" sz="1800" dirty="0">
              <a:latin typeface="微软雅黑" panose="020B0503020204020204" pitchFamily="34" charset="-122"/>
              <a:ea typeface="微软雅黑" panose="020B0503020204020204" pitchFamily="34" charset="-122"/>
            </a:endParaRPr>
          </a:p>
        </p:txBody>
      </p:sp>
      <p:sp>
        <p:nvSpPr>
          <p:cNvPr id="35" name="Rectangle 101"/>
          <p:cNvSpPr>
            <a:spLocks noChangeArrowheads="1"/>
          </p:cNvSpPr>
          <p:nvPr/>
        </p:nvSpPr>
        <p:spPr bwMode="auto">
          <a:xfrm>
            <a:off x="4625340" y="4339590"/>
            <a:ext cx="4129405" cy="2385060"/>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dirty="0"/>
          </a:p>
        </p:txBody>
      </p:sp>
      <p:sp>
        <p:nvSpPr>
          <p:cNvPr id="3" name="矩形 17"/>
          <p:cNvSpPr>
            <a:spLocks noChangeArrowheads="1"/>
          </p:cNvSpPr>
          <p:nvPr/>
        </p:nvSpPr>
        <p:spPr bwMode="auto">
          <a:xfrm>
            <a:off x="4648200" y="4659630"/>
            <a:ext cx="40767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lnSpc>
                <a:spcPct val="120000"/>
              </a:lnSpc>
            </a:pPr>
            <a:r>
              <a:rPr lang="zh-CN" altLang="en-US" sz="18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最终的方程组的求解不准确。（可以利用</a:t>
            </a:r>
            <a:r>
              <a:rPr lang="en-US" altLang="zh-CN" sz="2000" dirty="0">
                <a:solidFill>
                  <a:srgbClr val="000000"/>
                </a:solidFill>
                <a:latin typeface="微软雅黑" panose="020B0503020204020204" pitchFamily="34" charset="-122"/>
                <a:ea typeface="微软雅黑" panose="020B0503020204020204" pitchFamily="34" charset="-122"/>
              </a:rPr>
              <a:t>MKL</a:t>
            </a:r>
            <a:r>
              <a:rPr lang="zh-CN" altLang="en-US" sz="2000" dirty="0">
                <a:solidFill>
                  <a:srgbClr val="000000"/>
                </a:solidFill>
                <a:latin typeface="微软雅黑" panose="020B0503020204020204" pitchFamily="34" charset="-122"/>
                <a:ea typeface="微软雅黑" panose="020B0503020204020204" pitchFamily="34" charset="-122"/>
              </a:rPr>
              <a:t>的数学库中多核并行的</a:t>
            </a:r>
            <a:r>
              <a:rPr lang="en-US" altLang="zh-CN" sz="2000" dirty="0">
                <a:solidFill>
                  <a:srgbClr val="000000"/>
                </a:solidFill>
                <a:latin typeface="微软雅黑" panose="020B0503020204020204" pitchFamily="34" charset="-122"/>
                <a:ea typeface="微软雅黑" panose="020B0503020204020204" pitchFamily="34" charset="-122"/>
              </a:rPr>
              <a:t>LU</a:t>
            </a:r>
            <a:r>
              <a:rPr lang="zh-CN" altLang="en-US" sz="2000" dirty="0">
                <a:solidFill>
                  <a:srgbClr val="000000"/>
                </a:solidFill>
                <a:latin typeface="微软雅黑" panose="020B0503020204020204" pitchFamily="34" charset="-122"/>
                <a:ea typeface="微软雅黑" panose="020B0503020204020204" pitchFamily="34" charset="-122"/>
              </a:rPr>
              <a:t>求解器</a:t>
            </a:r>
            <a:r>
              <a:rPr lang="en-US" altLang="zh-CN" sz="2000" dirty="0">
                <a:solidFill>
                  <a:srgbClr val="000000"/>
                </a:solidFill>
                <a:latin typeface="微软雅黑" panose="020B0503020204020204" pitchFamily="34" charset="-122"/>
                <a:ea typeface="微软雅黑" panose="020B0503020204020204" pitchFamily="34" charset="-122"/>
              </a:rPr>
              <a:t>PARDISO</a:t>
            </a:r>
            <a:r>
              <a:rPr lang="zh-CN" altLang="en-US" sz="2000" dirty="0">
                <a:solidFill>
                  <a:srgbClr val="000000"/>
                </a:solidFill>
                <a:latin typeface="微软雅黑" panose="020B0503020204020204" pitchFamily="34" charset="-122"/>
                <a:ea typeface="微软雅黑" panose="020B0503020204020204" pitchFamily="34" charset="-122"/>
              </a:rPr>
              <a:t>来进行求解，可以得到更高精度的解）</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81330" y="1370965"/>
            <a:ext cx="3944620"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分析误差来源，</a:t>
            </a:r>
            <a:r>
              <a:rPr lang="zh-CN" sz="2000">
                <a:solidFill>
                  <a:srgbClr val="2A0EFA"/>
                </a:solidFill>
                <a:latin typeface="Times New Roman" panose="02020603050405020304" pitchFamily="18" charset="0"/>
                <a:ea typeface="宋体" panose="02010600030101010101" pitchFamily="2" charset="-122"/>
                <a:sym typeface="+mn-ea"/>
              </a:rPr>
              <a:t>误差主要有</a:t>
            </a:r>
            <a:r>
              <a:rPr lang="zh-CN" sz="2000">
                <a:solidFill>
                  <a:srgbClr val="2A0EFA"/>
                </a:solidFill>
                <a:latin typeface="Times New Roman" panose="02020603050405020304" pitchFamily="18" charset="0"/>
                <a:ea typeface="宋体" panose="02010600030101010101" pitchFamily="2" charset="-122"/>
                <a:sym typeface="+mn-ea"/>
              </a:rPr>
              <a:t>：</a:t>
            </a:r>
            <a:endParaRPr lang="zh-CN" sz="2000">
              <a:solidFill>
                <a:srgbClr val="2A0EFA"/>
              </a:solidFill>
              <a:latin typeface="Times New Roman" panose="02020603050405020304" pitchFamily="18" charset="0"/>
              <a:ea typeface="宋体" panose="02010600030101010101" pitchFamily="2" charset="-122"/>
              <a:sym typeface="+mn-ea"/>
            </a:endParaRPr>
          </a:p>
        </p:txBody>
      </p:sp>
      <p:grpSp>
        <p:nvGrpSpPr>
          <p:cNvPr id="16" name="组合 15"/>
          <p:cNvGrpSpPr/>
          <p:nvPr/>
        </p:nvGrpSpPr>
        <p:grpSpPr>
          <a:xfrm>
            <a:off x="5169535" y="1618615"/>
            <a:ext cx="866140" cy="1073150"/>
            <a:chOff x="7870" y="2787"/>
            <a:chExt cx="1364" cy="1690"/>
          </a:xfrm>
        </p:grpSpPr>
        <p:sp>
          <p:nvSpPr>
            <p:cNvPr id="4" name="流程图: 摘录 8"/>
            <p:cNvSpPr/>
            <p:nvPr/>
          </p:nvSpPr>
          <p:spPr>
            <a:xfrm>
              <a:off x="8058" y="2787"/>
              <a:ext cx="1176" cy="1560"/>
            </a:xfrm>
            <a:prstGeom prst="flowChartExtra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sp>
        <p:sp>
          <p:nvSpPr>
            <p:cNvPr id="12" name="文本框 11"/>
            <p:cNvSpPr txBox="1"/>
            <p:nvPr/>
          </p:nvSpPr>
          <p:spPr>
            <a:xfrm>
              <a:off x="7870" y="2879"/>
              <a:ext cx="1364" cy="1598"/>
            </a:xfrm>
            <a:prstGeom prst="rect">
              <a:avLst/>
            </a:prstGeom>
            <a:noFill/>
          </p:spPr>
          <p:txBody>
            <a:bodyPr wrap="square" rtlCol="0">
              <a:spAutoFit/>
            </a:bodyPr>
            <a:p>
              <a:r>
                <a:rPr lang="en-US" altLang="zh-CN" sz="6000">
                  <a:latin typeface="幼圆" panose="02010509060101010101" charset="-122"/>
                  <a:ea typeface="幼圆" panose="02010509060101010101" charset="-122"/>
                </a:rPr>
                <a:t>√</a:t>
              </a:r>
              <a:endParaRPr lang="en-US" altLang="zh-CN" sz="6000">
                <a:latin typeface="幼圆" panose="02010509060101010101" charset="-122"/>
                <a:ea typeface="幼圆" panose="02010509060101010101" charset="-122"/>
              </a:endParaRPr>
            </a:p>
          </p:txBody>
        </p:sp>
      </p:grpSp>
      <p:grpSp>
        <p:nvGrpSpPr>
          <p:cNvPr id="15" name="组合 14"/>
          <p:cNvGrpSpPr/>
          <p:nvPr/>
        </p:nvGrpSpPr>
        <p:grpSpPr>
          <a:xfrm>
            <a:off x="6981825" y="1618615"/>
            <a:ext cx="1150620" cy="1014730"/>
            <a:chOff x="4099" y="8352"/>
            <a:chExt cx="1812" cy="1598"/>
          </a:xfrm>
        </p:grpSpPr>
        <p:sp>
          <p:nvSpPr>
            <p:cNvPr id="11" name="任意多边形 10"/>
            <p:cNvSpPr/>
            <p:nvPr/>
          </p:nvSpPr>
          <p:spPr>
            <a:xfrm>
              <a:off x="4099" y="8498"/>
              <a:ext cx="1812" cy="1344"/>
            </a:xfrm>
            <a:custGeom>
              <a:avLst/>
              <a:gdLst>
                <a:gd name="connsiteX0" fmla="*/ 312 w 1812"/>
                <a:gd name="connsiteY0" fmla="*/ 984 h 1344"/>
                <a:gd name="connsiteX1" fmla="*/ 0 w 1812"/>
                <a:gd name="connsiteY1" fmla="*/ 0 h 1344"/>
                <a:gd name="connsiteX2" fmla="*/ 1812 w 1812"/>
                <a:gd name="connsiteY2" fmla="*/ 1344 h 1344"/>
                <a:gd name="connsiteX3" fmla="*/ 312 w 1812"/>
                <a:gd name="connsiteY3" fmla="*/ 984 h 1344"/>
              </a:gdLst>
              <a:ahLst/>
              <a:cxnLst>
                <a:cxn ang="0">
                  <a:pos x="connsiteX0" y="connsiteY0"/>
                </a:cxn>
                <a:cxn ang="0">
                  <a:pos x="connsiteX1" y="connsiteY1"/>
                </a:cxn>
                <a:cxn ang="0">
                  <a:pos x="connsiteX2" y="connsiteY2"/>
                </a:cxn>
                <a:cxn ang="0">
                  <a:pos x="connsiteX3" y="connsiteY3"/>
                </a:cxn>
              </a:cxnLst>
              <a:rect l="l" t="t" r="r" b="b"/>
              <a:pathLst>
                <a:path w="1812" h="1344">
                  <a:moveTo>
                    <a:pt x="312" y="984"/>
                  </a:moveTo>
                  <a:lnTo>
                    <a:pt x="0" y="0"/>
                  </a:lnTo>
                  <a:lnTo>
                    <a:pt x="1812" y="1344"/>
                  </a:lnTo>
                  <a:lnTo>
                    <a:pt x="312" y="984"/>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sp>
        <p:sp>
          <p:nvSpPr>
            <p:cNvPr id="13" name="文本框 12"/>
            <p:cNvSpPr txBox="1"/>
            <p:nvPr/>
          </p:nvSpPr>
          <p:spPr>
            <a:xfrm>
              <a:off x="4099" y="8352"/>
              <a:ext cx="1364" cy="1598"/>
            </a:xfrm>
            <a:prstGeom prst="rect">
              <a:avLst/>
            </a:prstGeom>
            <a:noFill/>
          </p:spPr>
          <p:txBody>
            <a:bodyPr wrap="square" rtlCol="0">
              <a:spAutoFit/>
            </a:bodyPr>
            <a:p>
              <a:r>
                <a:rPr lang="zh-CN" altLang="en-US" sz="6000">
                  <a:latin typeface="幼圆" panose="02010509060101010101" charset="-122"/>
                  <a:ea typeface="幼圆" panose="02010509060101010101" charset="-122"/>
                </a:rPr>
                <a:t>×</a:t>
              </a:r>
              <a:endParaRPr lang="zh-CN" altLang="en-US" sz="6000">
                <a:latin typeface="幼圆" panose="02010509060101010101" charset="-122"/>
                <a:ea typeface="幼圆" panose="02010509060101010101" charset="-122"/>
              </a:endParaRPr>
            </a:p>
          </p:txBody>
        </p:sp>
      </p:grpSp>
      <p:sp>
        <p:nvSpPr>
          <p:cNvPr id="14" name="文本框 13"/>
          <p:cNvSpPr txBox="1"/>
          <p:nvPr/>
        </p:nvSpPr>
        <p:spPr>
          <a:xfrm>
            <a:off x="4744085" y="3051175"/>
            <a:ext cx="3885565" cy="829945"/>
          </a:xfrm>
          <a:prstGeom prst="rect">
            <a:avLst/>
          </a:prstGeom>
          <a:noFill/>
        </p:spPr>
        <p:txBody>
          <a:bodyPr wrap="square" rtlCol="0" anchor="t">
            <a:spAutoFit/>
          </a:bodyPr>
          <a:p>
            <a:pPr fontAlgn="auto">
              <a:lnSpc>
                <a:spcPct val="120000"/>
              </a:lnSpc>
            </a:pPr>
            <a:r>
              <a:rPr lang="zh-CN" altLang="en-US"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iv</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对曲面的剖分不够好，未能准确地反映地形的起伏变化。</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23796" y="71521"/>
            <a:ext cx="8779939" cy="948909"/>
            <a:chOff x="240633" y="154358"/>
            <a:chExt cx="8779939" cy="948909"/>
          </a:xfrm>
        </p:grpSpPr>
        <p:cxnSp>
          <p:nvCxnSpPr>
            <p:cNvPr id="43" name="直接连接符 42"/>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5" name="矩形 44"/>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标题 1"/>
            <p:cNvSpPr/>
            <p:nvPr/>
          </p:nvSpPr>
          <p:spPr bwMode="auto">
            <a:xfrm>
              <a:off x="308578" y="447093"/>
              <a:ext cx="408178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kumimoji="0" lang="en-US" altLang="zh-CN" sz="2600" b="1" dirty="0">
                  <a:solidFill>
                    <a:srgbClr val="C00000"/>
                  </a:solidFill>
                  <a:latin typeface="微软雅黑" panose="020B0503020204020204" pitchFamily="34" charset="-122"/>
                  <a:ea typeface="微软雅黑" panose="020B0503020204020204" pitchFamily="34" charset="-122"/>
                </a:rPr>
                <a:t>2.1 </a:t>
              </a:r>
              <a:r>
                <a:rPr kumimoji="0" lang="zh-CN" altLang="en-US" sz="2600" b="1" dirty="0">
                  <a:solidFill>
                    <a:srgbClr val="C00000"/>
                  </a:solidFill>
                  <a:latin typeface="微软雅黑" panose="020B0503020204020204" pitchFamily="34" charset="-122"/>
                  <a:ea typeface="微软雅黑" panose="020B0503020204020204" pitchFamily="34" charset="-122"/>
                </a:rPr>
                <a:t>后验误差估计</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grpSp>
      <p:sp>
        <p:nvSpPr>
          <p:cNvPr id="5" name="Rectangle 101"/>
          <p:cNvSpPr>
            <a:spLocks noChangeArrowheads="1"/>
          </p:cNvSpPr>
          <p:nvPr/>
        </p:nvSpPr>
        <p:spPr bwMode="auto">
          <a:xfrm>
            <a:off x="348615" y="1185545"/>
            <a:ext cx="8386445" cy="553910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p:grpSp>
        <p:nvGrpSpPr>
          <p:cNvPr id="7" name="组合 6"/>
          <p:cNvGrpSpPr/>
          <p:nvPr/>
        </p:nvGrpSpPr>
        <p:grpSpPr>
          <a:xfrm>
            <a:off x="781685" y="1829435"/>
            <a:ext cx="7555230" cy="645160"/>
            <a:chOff x="4488416" y="1679261"/>
            <a:chExt cx="4596321" cy="645160"/>
          </a:xfrm>
        </p:grpSpPr>
        <p:sp>
          <p:nvSpPr>
            <p:cNvPr id="30" name="矩形 17"/>
            <p:cNvSpPr>
              <a:spLocks noChangeArrowheads="1"/>
            </p:cNvSpPr>
            <p:nvPr/>
          </p:nvSpPr>
          <p:spPr bwMode="auto">
            <a:xfrm>
              <a:off x="4488416" y="1679261"/>
              <a:ext cx="4596321"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按照</a:t>
              </a:r>
              <a:r>
                <a:rPr lang="en-US" altLang="zh-CN" sz="1800" dirty="0">
                  <a:latin typeface="微软雅黑" panose="020B0503020204020204" pitchFamily="34" charset="-122"/>
                  <a:ea typeface="微软雅黑" panose="020B0503020204020204" pitchFamily="34" charset="-122"/>
                </a:rPr>
                <a:t>Maxwell</a:t>
              </a:r>
              <a:r>
                <a:rPr lang="zh-CN" altLang="en-US" sz="1800" dirty="0">
                  <a:latin typeface="微软雅黑" panose="020B0503020204020204" pitchFamily="34" charset="-122"/>
                  <a:ea typeface="微软雅黑" panose="020B0503020204020204" pitchFamily="34" charset="-122"/>
                </a:rPr>
                <a:t>方程组来说，从一个单元一个面上到另一个单元该面的另一边上，其电流密度垂向分量和磁场强度的切向分零六</a:t>
              </a:r>
              <a:r>
                <a:rPr lang="zh-CN" altLang="en-US" sz="1800" dirty="0">
                  <a:latin typeface="微软雅黑" panose="020B0503020204020204" pitchFamily="34" charset="-122"/>
                  <a:ea typeface="微软雅黑" panose="020B0503020204020204" pitchFamily="34" charset="-122"/>
                </a:rPr>
                <a:t>是连续的，即：</a:t>
              </a:r>
              <a:endParaRPr lang="zh-CN" altLang="en-US" sz="1800" dirty="0">
                <a:latin typeface="微软雅黑" panose="020B0503020204020204" pitchFamily="34" charset="-122"/>
                <a:ea typeface="微软雅黑" panose="020B0503020204020204" pitchFamily="34" charset="-122"/>
              </a:endParaRPr>
            </a:p>
          </p:txBody>
        </p:sp>
        <p:sp>
          <p:nvSpPr>
            <p:cNvPr id="32" name="星形: 四角 31"/>
            <p:cNvSpPr/>
            <p:nvPr/>
          </p:nvSpPr>
          <p:spPr>
            <a:xfrm>
              <a:off x="4589781" y="1732601"/>
              <a:ext cx="164239" cy="252095"/>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81330" y="1370965"/>
            <a:ext cx="5020310"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控制网格细化的变量是一种后验误差值</a:t>
            </a:r>
            <a:r>
              <a:rPr lang="zh-CN" sz="2000">
                <a:solidFill>
                  <a:srgbClr val="2A0EFA"/>
                </a:solidFill>
                <a:latin typeface="Times New Roman" panose="02020603050405020304" pitchFamily="18" charset="0"/>
                <a:ea typeface="宋体" panose="02010600030101010101" pitchFamily="2" charset="-122"/>
                <a:sym typeface="+mn-ea"/>
              </a:rPr>
              <a:t>：</a:t>
            </a:r>
            <a:endParaRPr lang="zh-CN" sz="2000">
              <a:solidFill>
                <a:srgbClr val="2A0EFA"/>
              </a:solidFill>
              <a:latin typeface="Times New Roman" panose="02020603050405020304" pitchFamily="18" charset="0"/>
              <a:ea typeface="宋体" panose="02010600030101010101" pitchFamily="2" charset="-122"/>
              <a:sym typeface="+mn-ea"/>
            </a:endParaRPr>
          </a:p>
        </p:txBody>
      </p:sp>
      <p:grpSp>
        <p:nvGrpSpPr>
          <p:cNvPr id="11" name="组合 10"/>
          <p:cNvGrpSpPr/>
          <p:nvPr/>
        </p:nvGrpSpPr>
        <p:grpSpPr>
          <a:xfrm>
            <a:off x="764540" y="3194685"/>
            <a:ext cx="7555230" cy="2861310"/>
            <a:chOff x="549" y="4872"/>
            <a:chExt cx="10233" cy="4506"/>
          </a:xfrm>
        </p:grpSpPr>
        <p:sp>
          <p:nvSpPr>
            <p:cNvPr id="61" name="矩形 17"/>
            <p:cNvSpPr>
              <a:spLocks noChangeArrowheads="1"/>
            </p:cNvSpPr>
            <p:nvPr/>
          </p:nvSpPr>
          <p:spPr bwMode="auto">
            <a:xfrm>
              <a:off x="549" y="4872"/>
              <a:ext cx="10233" cy="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sym typeface="+mn-ea"/>
                </a:rPr>
                <a:t>但实际单元剖分时，是未满足该条件的，所以基于这</a:t>
              </a:r>
              <a:r>
                <a:rPr lang="en-US" altLang="zh-CN" sz="1800" dirty="0">
                  <a:latin typeface="微软雅黑" panose="020B0503020204020204" pitchFamily="34" charset="-122"/>
                  <a:ea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sym typeface="+mn-ea"/>
                </a:rPr>
                <a:t>个条件提出了</a:t>
              </a:r>
              <a:r>
                <a:rPr lang="en-US" altLang="zh-CN" sz="1800" dirty="0">
                  <a:latin typeface="微软雅黑" panose="020B0503020204020204" pitchFamily="34" charset="-122"/>
                  <a:ea typeface="微软雅黑" panose="020B0503020204020204" pitchFamily="34" charset="-122"/>
                  <a:sym typeface="+mn-ea"/>
                </a:rPr>
                <a:t>3</a:t>
              </a:r>
              <a:r>
                <a:rPr lang="zh-CN" altLang="en-US" sz="1800" dirty="0">
                  <a:latin typeface="微软雅黑" panose="020B0503020204020204" pitchFamily="34" charset="-122"/>
                  <a:ea typeface="微软雅黑" panose="020B0503020204020204" pitchFamily="34" charset="-122"/>
                  <a:sym typeface="+mn-ea"/>
                </a:rPr>
                <a:t>种类型的基于残差的后验误差估计方式</a:t>
              </a:r>
              <a:r>
                <a:rPr lang="zh-CN" altLang="en-US" sz="1800" dirty="0">
                  <a:latin typeface="微软雅黑" panose="020B0503020204020204" pitchFamily="34" charset="-122"/>
                  <a:ea typeface="微软雅黑" panose="020B0503020204020204" pitchFamily="34" charset="-122"/>
                  <a:sym typeface="+mn-ea"/>
                </a:rPr>
                <a:t>：</a:t>
              </a:r>
              <a:endParaRPr lang="zh-CN" altLang="en-US" sz="1800" dirty="0">
                <a:latin typeface="微软雅黑" panose="020B0503020204020204" pitchFamily="34" charset="-122"/>
                <a:ea typeface="微软雅黑" panose="020B0503020204020204" pitchFamily="34" charset="-122"/>
                <a:sym typeface="+mn-ea"/>
              </a:endParaRPr>
            </a:p>
            <a:p>
              <a:pPr marL="0" fontAlgn="t"/>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sym typeface="+mn-ea"/>
                </a:rPr>
                <a:t>）测量总电流密度的法向分量和磁场强度的切向分量的连续（</a:t>
              </a:r>
              <a:r>
                <a:rPr lang="en-US" altLang="zh-CN" sz="1800" dirty="0">
                  <a:latin typeface="微软雅黑" panose="020B0503020204020204" pitchFamily="34" charset="-122"/>
                  <a:ea typeface="微软雅黑" panose="020B0503020204020204" pitchFamily="34" charset="-122"/>
                  <a:sym typeface="+mn-ea"/>
                </a:rPr>
                <a:t>rJH</a:t>
              </a:r>
              <a:r>
                <a:rPr lang="zh-CN" altLang="en-US" sz="1800" dirty="0">
                  <a:latin typeface="微软雅黑" panose="020B0503020204020204" pitchFamily="34" charset="-122"/>
                  <a:ea typeface="微软雅黑" panose="020B0503020204020204" pitchFamily="34" charset="-122"/>
                  <a:sym typeface="+mn-ea"/>
                </a:rPr>
                <a:t>方法</a:t>
              </a:r>
              <a:r>
                <a:rPr lang="zh-CN" altLang="en-US" sz="1800" dirty="0">
                  <a:latin typeface="微软雅黑" panose="020B0503020204020204" pitchFamily="34" charset="-122"/>
                  <a:ea typeface="微软雅黑" panose="020B0503020204020204" pitchFamily="34" charset="-122"/>
                  <a:sym typeface="+mn-ea"/>
                </a:rPr>
                <a:t>）；</a:t>
              </a:r>
              <a:endParaRPr lang="zh-CN" altLang="en-US" sz="1800" dirty="0">
                <a:latin typeface="微软雅黑" panose="020B0503020204020204" pitchFamily="34" charset="-122"/>
                <a:ea typeface="微软雅黑" panose="020B0503020204020204" pitchFamily="34" charset="-122"/>
                <a:sym typeface="+mn-ea"/>
              </a:endParaRPr>
            </a:p>
            <a:p>
              <a:pPr marL="0" fontAlgn="t"/>
              <a:endParaRPr lang="zh-CN" altLang="en-US" sz="1800" dirty="0">
                <a:latin typeface="微软雅黑" panose="020B0503020204020204" pitchFamily="34" charset="-122"/>
                <a:ea typeface="微软雅黑" panose="020B0503020204020204" pitchFamily="34" charset="-122"/>
                <a:sym typeface="+mn-ea"/>
              </a:endParaRPr>
            </a:p>
            <a:p>
              <a:pPr marL="0" fontAlgn="t"/>
              <a:endParaRPr lang="zh-CN" altLang="en-US" sz="1800" dirty="0">
                <a:latin typeface="微软雅黑" panose="020B0503020204020204" pitchFamily="34" charset="-122"/>
                <a:ea typeface="微软雅黑" panose="020B0503020204020204" pitchFamily="34" charset="-122"/>
                <a:sym typeface="+mn-ea"/>
              </a:endParaRPr>
            </a:p>
            <a:p>
              <a:pPr marL="0" fontAlgn="t"/>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sym typeface="+mn-ea"/>
                </a:rPr>
                <a:t>）测量总电流密度的无发散条件在多大程度上得到满足（</a:t>
              </a:r>
              <a:r>
                <a:rPr lang="en-US" altLang="zh-CN" sz="1800" dirty="0">
                  <a:latin typeface="微软雅黑" panose="020B0503020204020204" pitchFamily="34" charset="-122"/>
                  <a:ea typeface="微软雅黑" panose="020B0503020204020204" pitchFamily="34" charset="-122"/>
                  <a:sym typeface="+mn-ea"/>
                </a:rPr>
                <a:t>J</a:t>
              </a:r>
              <a:r>
                <a:rPr lang="zh-CN" altLang="en-US" sz="1800" dirty="0">
                  <a:latin typeface="微软雅黑" panose="020B0503020204020204" pitchFamily="34" charset="-122"/>
                  <a:ea typeface="微软雅黑" panose="020B0503020204020204" pitchFamily="34" charset="-122"/>
                  <a:sym typeface="+mn-ea"/>
                </a:rPr>
                <a:t>方法</a:t>
              </a:r>
              <a:r>
                <a:rPr lang="zh-CN" altLang="en-US" sz="1800" dirty="0">
                  <a:latin typeface="微软雅黑" panose="020B0503020204020204" pitchFamily="34" charset="-122"/>
                  <a:ea typeface="微软雅黑" panose="020B0503020204020204" pitchFamily="34" charset="-122"/>
                  <a:sym typeface="+mn-ea"/>
                </a:rPr>
                <a:t>）；</a:t>
              </a:r>
              <a:endParaRPr lang="zh-CN" altLang="en-US" sz="1800" dirty="0">
                <a:latin typeface="微软雅黑" panose="020B0503020204020204" pitchFamily="34" charset="-122"/>
                <a:ea typeface="微软雅黑" panose="020B0503020204020204" pitchFamily="34" charset="-122"/>
                <a:sym typeface="+mn-ea"/>
              </a:endParaRPr>
            </a:p>
            <a:p>
              <a:pPr marL="0" fontAlgn="t"/>
              <a:endParaRPr lang="zh-CN" altLang="en-US" sz="1800" dirty="0">
                <a:latin typeface="微软雅黑" panose="020B0503020204020204" pitchFamily="34" charset="-122"/>
                <a:ea typeface="微软雅黑" panose="020B0503020204020204" pitchFamily="34" charset="-122"/>
                <a:sym typeface="+mn-ea"/>
              </a:endParaRPr>
            </a:p>
            <a:p>
              <a:pPr marL="0" fontAlgn="t"/>
              <a:endParaRPr lang="zh-CN" altLang="en-US" sz="1800" dirty="0">
                <a:latin typeface="微软雅黑" panose="020B0503020204020204" pitchFamily="34" charset="-122"/>
                <a:ea typeface="微软雅黑" panose="020B0503020204020204" pitchFamily="34" charset="-122"/>
                <a:sym typeface="+mn-ea"/>
              </a:endParaRPr>
            </a:p>
            <a:p>
              <a:pPr marL="0" fontAlgn="t"/>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3</a:t>
              </a:r>
              <a:r>
                <a:rPr lang="zh-CN" altLang="en-US" sz="1800" dirty="0">
                  <a:latin typeface="微软雅黑" panose="020B0503020204020204" pitchFamily="34" charset="-122"/>
                  <a:ea typeface="微软雅黑" panose="020B0503020204020204" pitchFamily="34" charset="-122"/>
                  <a:sym typeface="+mn-ea"/>
                </a:rPr>
                <a:t>）测量对磁场基本连续性条件</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H</a:t>
              </a:r>
              <a:r>
                <a:rPr lang="zh-CN" altLang="en-US" sz="1800" dirty="0">
                  <a:latin typeface="微软雅黑" panose="020B0503020204020204" pitchFamily="34" charset="-122"/>
                  <a:ea typeface="微软雅黑" panose="020B0503020204020204" pitchFamily="34" charset="-122"/>
                  <a:sym typeface="+mn-ea"/>
                </a:rPr>
                <a:t>方法）</a:t>
              </a:r>
              <a:r>
                <a:rPr lang="zh-CN" altLang="en-US" sz="1800" dirty="0">
                  <a:latin typeface="微软雅黑" panose="020B0503020204020204" pitchFamily="34" charset="-122"/>
                  <a:ea typeface="微软雅黑" panose="020B0503020204020204" pitchFamily="34" charset="-122"/>
                  <a:sym typeface="+mn-ea"/>
                </a:rPr>
                <a:t>；</a:t>
              </a:r>
              <a:endParaRPr lang="zh-CN" altLang="en-US" sz="1800" dirty="0">
                <a:latin typeface="微软雅黑" panose="020B0503020204020204" pitchFamily="34" charset="-122"/>
                <a:ea typeface="微软雅黑" panose="020B0503020204020204" pitchFamily="34" charset="-122"/>
                <a:sym typeface="+mn-ea"/>
              </a:endParaRPr>
            </a:p>
          </p:txBody>
        </p:sp>
        <p:sp>
          <p:nvSpPr>
            <p:cNvPr id="4" name="星形: 四角 31"/>
            <p:cNvSpPr/>
            <p:nvPr/>
          </p:nvSpPr>
          <p:spPr>
            <a:xfrm>
              <a:off x="745" y="4959"/>
              <a:ext cx="418" cy="397"/>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aphicFrame>
        <p:nvGraphicFramePr>
          <p:cNvPr id="3" name="对象 2">
            <a:hlinkClick r:id="" action="ppaction://ole?verb="/>
          </p:cNvPr>
          <p:cNvGraphicFramePr>
            <a:graphicFrameLocks noChangeAspect="1"/>
          </p:cNvGraphicFramePr>
          <p:nvPr/>
        </p:nvGraphicFramePr>
        <p:xfrm>
          <a:off x="2202016" y="4065225"/>
          <a:ext cx="4679950" cy="720090"/>
        </p:xfrm>
        <a:graphic>
          <a:graphicData uri="http://schemas.openxmlformats.org/presentationml/2006/ole">
            <mc:AlternateContent xmlns:mc="http://schemas.openxmlformats.org/markup-compatibility/2006">
              <mc:Choice xmlns:v="urn:schemas-microsoft-com:vml" Requires="v">
                <p:oleObj spid="_x0000_s3073" name="" r:id="rId2" imgW="2806700" imgH="431800" progId="Equation.KSEE3">
                  <p:embed/>
                </p:oleObj>
              </mc:Choice>
              <mc:Fallback>
                <p:oleObj name="" r:id="rId2" imgW="2806700" imgH="431800" progId="Equation.KSEE3">
                  <p:embed/>
                  <p:pic>
                    <p:nvPicPr>
                      <p:cNvPr id="0" name="图片 3072"/>
                      <p:cNvPicPr/>
                      <p:nvPr/>
                    </p:nvPicPr>
                    <p:blipFill>
                      <a:blip r:embed="rId3"/>
                      <a:stretch>
                        <a:fillRect/>
                      </a:stretch>
                    </p:blipFill>
                    <p:spPr>
                      <a:xfrm>
                        <a:off x="2202016" y="4065225"/>
                        <a:ext cx="4679950" cy="72009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3829685" y="2474595"/>
          <a:ext cx="1122353" cy="720000"/>
        </p:xfrm>
        <a:graphic>
          <a:graphicData uri="http://schemas.openxmlformats.org/presentationml/2006/ole">
            <mc:AlternateContent xmlns:mc="http://schemas.openxmlformats.org/markup-compatibility/2006">
              <mc:Choice xmlns:v="urn:schemas-microsoft-com:vml" Requires="v">
                <p:oleObj spid="_x0000_s8" name="" r:id="rId4" imgW="673100" imgH="431800" progId="Equation.KSEE3">
                  <p:embed/>
                </p:oleObj>
              </mc:Choice>
              <mc:Fallback>
                <p:oleObj name="" r:id="rId4" imgW="673100" imgH="431800" progId="Equation.KSEE3">
                  <p:embed/>
                  <p:pic>
                    <p:nvPicPr>
                      <p:cNvPr id="0" name="图片 3072"/>
                      <p:cNvPicPr/>
                      <p:nvPr/>
                    </p:nvPicPr>
                    <p:blipFill>
                      <a:blip r:embed="rId5"/>
                      <a:stretch>
                        <a:fillRect/>
                      </a:stretch>
                    </p:blipFill>
                    <p:spPr>
                      <a:xfrm>
                        <a:off x="3829685" y="2474595"/>
                        <a:ext cx="1122353" cy="7200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3631084" y="5078685"/>
          <a:ext cx="1820545" cy="720090"/>
        </p:xfrm>
        <a:graphic>
          <a:graphicData uri="http://schemas.openxmlformats.org/presentationml/2006/ole">
            <mc:AlternateContent xmlns:mc="http://schemas.openxmlformats.org/markup-compatibility/2006">
              <mc:Choice xmlns:v="urn:schemas-microsoft-com:vml" Requires="v">
                <p:oleObj spid="_x0000_s10" name="" r:id="rId6" imgW="1091565" imgH="431800" progId="Equation.KSEE3">
                  <p:embed/>
                </p:oleObj>
              </mc:Choice>
              <mc:Fallback>
                <p:oleObj name="" r:id="rId6" imgW="1091565" imgH="431800" progId="Equation.KSEE3">
                  <p:embed/>
                  <p:pic>
                    <p:nvPicPr>
                      <p:cNvPr id="0" name="图片 3072"/>
                      <p:cNvPicPr/>
                      <p:nvPr/>
                    </p:nvPicPr>
                    <p:blipFill>
                      <a:blip r:embed="rId7"/>
                      <a:stretch>
                        <a:fillRect/>
                      </a:stretch>
                    </p:blipFill>
                    <p:spPr>
                      <a:xfrm>
                        <a:off x="3631084" y="5078685"/>
                        <a:ext cx="1820545" cy="72009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3492654" y="5949905"/>
          <a:ext cx="1970405" cy="720090"/>
        </p:xfrm>
        <a:graphic>
          <a:graphicData uri="http://schemas.openxmlformats.org/presentationml/2006/ole">
            <mc:AlternateContent xmlns:mc="http://schemas.openxmlformats.org/markup-compatibility/2006">
              <mc:Choice xmlns:v="urn:schemas-microsoft-com:vml" Requires="v">
                <p:oleObj spid="_x0000_s13" name="" r:id="rId8" imgW="1181100" imgH="431800" progId="Equation.KSEE3">
                  <p:embed/>
                </p:oleObj>
              </mc:Choice>
              <mc:Fallback>
                <p:oleObj name="" r:id="rId8" imgW="1181100" imgH="431800" progId="Equation.KSEE3">
                  <p:embed/>
                  <p:pic>
                    <p:nvPicPr>
                      <p:cNvPr id="0" name="图片 3072"/>
                      <p:cNvPicPr/>
                      <p:nvPr/>
                    </p:nvPicPr>
                    <p:blipFill>
                      <a:blip r:embed="rId9"/>
                      <a:stretch>
                        <a:fillRect/>
                      </a:stretch>
                    </p:blipFill>
                    <p:spPr>
                      <a:xfrm>
                        <a:off x="3492654" y="5949905"/>
                        <a:ext cx="1970405" cy="720090"/>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23796" y="71521"/>
            <a:ext cx="8779939" cy="948909"/>
            <a:chOff x="240633" y="154358"/>
            <a:chExt cx="8779939" cy="948909"/>
          </a:xfrm>
        </p:grpSpPr>
        <p:cxnSp>
          <p:nvCxnSpPr>
            <p:cNvPr id="43" name="直接连接符 42"/>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5" name="矩形 44"/>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标题 1"/>
            <p:cNvSpPr/>
            <p:nvPr/>
          </p:nvSpPr>
          <p:spPr bwMode="auto">
            <a:xfrm>
              <a:off x="308578" y="447093"/>
              <a:ext cx="465963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kumimoji="0" lang="en-US" altLang="zh-CN" sz="2600" b="1" dirty="0">
                  <a:solidFill>
                    <a:srgbClr val="C00000"/>
                  </a:solidFill>
                  <a:latin typeface="微软雅黑" panose="020B0503020204020204" pitchFamily="34" charset="-122"/>
                  <a:ea typeface="微软雅黑" panose="020B0503020204020204" pitchFamily="34" charset="-122"/>
                </a:rPr>
                <a:t>2.2 </a:t>
              </a:r>
              <a:r>
                <a:rPr kumimoji="0" lang="zh-CN" altLang="en-US" sz="2600" b="1" dirty="0">
                  <a:solidFill>
                    <a:srgbClr val="C00000"/>
                  </a:solidFill>
                  <a:latin typeface="微软雅黑" panose="020B0503020204020204" pitchFamily="34" charset="-122"/>
                  <a:ea typeface="微软雅黑" panose="020B0503020204020204" pitchFamily="34" charset="-122"/>
                </a:rPr>
                <a:t>面向目标的</a:t>
              </a:r>
              <a:r>
                <a:rPr kumimoji="0" lang="zh-CN" altLang="en-US" sz="2600" b="1" dirty="0">
                  <a:solidFill>
                    <a:srgbClr val="C00000"/>
                  </a:solidFill>
                  <a:latin typeface="微软雅黑" panose="020B0503020204020204" pitchFamily="34" charset="-122"/>
                  <a:ea typeface="微软雅黑" panose="020B0503020204020204" pitchFamily="34" charset="-122"/>
                </a:rPr>
                <a:t>后验误差估计</a:t>
              </a:r>
              <a:endParaRPr kumimoji="0" lang="zh-CN" altLang="en-US" sz="2600" b="1" dirty="0">
                <a:solidFill>
                  <a:srgbClr val="C00000"/>
                </a:solidFill>
                <a:latin typeface="微软雅黑" panose="020B0503020204020204" pitchFamily="34" charset="-122"/>
                <a:ea typeface="微软雅黑" panose="020B0503020204020204" pitchFamily="34" charset="-122"/>
              </a:endParaRPr>
            </a:p>
          </p:txBody>
        </p:sp>
      </p:grpSp>
      <p:sp>
        <p:nvSpPr>
          <p:cNvPr id="5" name="Rectangle 101"/>
          <p:cNvSpPr>
            <a:spLocks noChangeArrowheads="1"/>
          </p:cNvSpPr>
          <p:nvPr/>
        </p:nvSpPr>
        <p:spPr bwMode="auto">
          <a:xfrm>
            <a:off x="4342130" y="5894070"/>
            <a:ext cx="309245" cy="715645"/>
          </a:xfrm>
          <a:prstGeom prst="rect">
            <a:avLst/>
          </a:prstGeom>
          <a:noFill/>
          <a:ln w="15875">
            <a:solidFill>
              <a:srgbClr val="0000FF"/>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endParaRPr lang="zh-CN" altLang="en-US"/>
          </a:p>
        </p:txBody>
      </p:sp>
      <p:grpSp>
        <p:nvGrpSpPr>
          <p:cNvPr id="7" name="组合 6"/>
          <p:cNvGrpSpPr/>
          <p:nvPr/>
        </p:nvGrpSpPr>
        <p:grpSpPr>
          <a:xfrm>
            <a:off x="781685" y="1829435"/>
            <a:ext cx="7555230" cy="1198880"/>
            <a:chOff x="4488416" y="1679261"/>
            <a:chExt cx="4596321" cy="1198880"/>
          </a:xfrm>
        </p:grpSpPr>
        <p:sp>
          <p:nvSpPr>
            <p:cNvPr id="30" name="矩形 17"/>
            <p:cNvSpPr>
              <a:spLocks noChangeArrowheads="1"/>
            </p:cNvSpPr>
            <p:nvPr/>
          </p:nvSpPr>
          <p:spPr bwMode="auto">
            <a:xfrm>
              <a:off x="4488416" y="1679261"/>
              <a:ext cx="4596321"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lnSpc>
                  <a:spcPct val="120000"/>
                </a:lnSpc>
              </a:pPr>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构造一种评价所在单元内电场大小的线性泛函</a:t>
              </a:r>
              <a:r>
                <a:rPr lang="en-US" altLang="zh-CN" sz="2000" dirty="0">
                  <a:latin typeface="微软雅黑" panose="020B0503020204020204" pitchFamily="34" charset="-122"/>
                  <a:ea typeface="微软雅黑" panose="020B0503020204020204" pitchFamily="34" charset="-122"/>
                </a:rPr>
                <a:t>L(</a:t>
              </a:r>
              <a:r>
                <a:rPr lang="en-US" altLang="zh-CN" sz="2000" b="1" dirty="0">
                  <a:latin typeface="微软雅黑" panose="020B0503020204020204" pitchFamily="34" charset="-122"/>
                  <a:ea typeface="微软雅黑" panose="020B0503020204020204" pitchFamily="34" charset="-122"/>
                </a:rPr>
                <a:t>E</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，则自适应算法的目标是为减少误差函数</a:t>
              </a:r>
              <a:r>
                <a:rPr lang="en-US" altLang="zh-CN" sz="2000" dirty="0">
                  <a:latin typeface="微软雅黑" panose="020B0503020204020204" pitchFamily="34" charset="-122"/>
                  <a:ea typeface="微软雅黑" panose="020B0503020204020204" pitchFamily="34" charset="-122"/>
                  <a:sym typeface="+mn-ea"/>
                </a:rPr>
                <a:t>L(</a:t>
              </a:r>
              <a:r>
                <a:rPr lang="en-US" altLang="zh-CN" sz="2000" b="1" dirty="0">
                  <a:latin typeface="微软雅黑" panose="020B0503020204020204" pitchFamily="34" charset="-122"/>
                  <a:ea typeface="微软雅黑" panose="020B0503020204020204" pitchFamily="34" charset="-122"/>
                  <a:sym typeface="+mn-ea"/>
                </a:rPr>
                <a:t>e</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其中                表示正演模拟解与精确解之间的差距</a:t>
              </a:r>
              <a:r>
                <a:rPr lang="zh-CN" altLang="en-US" sz="2000" dirty="0">
                  <a:latin typeface="微软雅黑" panose="020B0503020204020204" pitchFamily="34" charset="-122"/>
                  <a:ea typeface="微软雅黑" panose="020B0503020204020204" pitchFamily="34" charset="-122"/>
                  <a:sym typeface="+mn-ea"/>
                </a:rPr>
                <a:t>，并利用对偶关系，可得：</a:t>
              </a:r>
              <a:r>
                <a:rPr sz="1800" dirty="0">
                  <a:latin typeface="微软雅黑" panose="020B0503020204020204" pitchFamily="34" charset="-122"/>
                  <a:ea typeface="微软雅黑" panose="020B0503020204020204" pitchFamily="34" charset="-122"/>
                </a:rPr>
                <a:t></a:t>
              </a:r>
              <a:endParaRPr sz="1800" dirty="0">
                <a:latin typeface="微软雅黑" panose="020B0503020204020204" pitchFamily="34" charset="-122"/>
                <a:ea typeface="微软雅黑" panose="020B0503020204020204" pitchFamily="34" charset="-122"/>
              </a:endParaRPr>
            </a:p>
          </p:txBody>
        </p:sp>
        <p:sp>
          <p:nvSpPr>
            <p:cNvPr id="32" name="星形: 四角 31"/>
            <p:cNvSpPr/>
            <p:nvPr/>
          </p:nvSpPr>
          <p:spPr>
            <a:xfrm>
              <a:off x="4589781" y="1794831"/>
              <a:ext cx="164239" cy="252095"/>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81330" y="1370965"/>
            <a:ext cx="5020310"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面向目标的</a:t>
            </a:r>
            <a:r>
              <a:rPr lang="zh-CN" sz="2000">
                <a:solidFill>
                  <a:srgbClr val="2A0EFA"/>
                </a:solidFill>
                <a:latin typeface="Times New Roman" panose="02020603050405020304" pitchFamily="18" charset="0"/>
                <a:ea typeface="宋体" panose="02010600030101010101" pitchFamily="2" charset="-122"/>
                <a:sym typeface="+mn-ea"/>
              </a:rPr>
              <a:t>后验误差估计</a:t>
            </a:r>
            <a:r>
              <a:rPr lang="zh-CN" sz="2000">
                <a:solidFill>
                  <a:srgbClr val="2A0EFA"/>
                </a:solidFill>
                <a:latin typeface="Times New Roman" panose="02020603050405020304" pitchFamily="18" charset="0"/>
                <a:ea typeface="宋体" panose="02010600030101010101" pitchFamily="2" charset="-122"/>
                <a:sym typeface="+mn-ea"/>
              </a:rPr>
              <a:t>：</a:t>
            </a:r>
            <a:endParaRPr lang="zh-CN" sz="2000">
              <a:solidFill>
                <a:srgbClr val="2A0EFA"/>
              </a:solidFill>
              <a:latin typeface="Times New Roman" panose="02020603050405020304" pitchFamily="18" charset="0"/>
              <a:ea typeface="宋体" panose="02010600030101010101" pitchFamily="2" charset="-122"/>
              <a:sym typeface="+mn-ea"/>
            </a:endParaRPr>
          </a:p>
        </p:txBody>
      </p:sp>
      <p:graphicFrame>
        <p:nvGraphicFramePr>
          <p:cNvPr id="14" name="对象 13">
            <a:hlinkClick r:id="" action="ppaction://ole?verb="/>
          </p:cNvPr>
          <p:cNvGraphicFramePr>
            <a:graphicFrameLocks noChangeAspect="1"/>
          </p:cNvGraphicFramePr>
          <p:nvPr/>
        </p:nvGraphicFramePr>
        <p:xfrm>
          <a:off x="5439410" y="2294890"/>
          <a:ext cx="1100000" cy="360000"/>
        </p:xfrm>
        <a:graphic>
          <a:graphicData uri="http://schemas.openxmlformats.org/presentationml/2006/ole">
            <mc:AlternateContent xmlns:mc="http://schemas.openxmlformats.org/markup-compatibility/2006">
              <mc:Choice xmlns:v="urn:schemas-microsoft-com:vml" Requires="v">
                <p:oleObj spid="_x0000_s4097" name="" r:id="rId2" imgW="698500" imgH="228600" progId="Equation.KSEE3">
                  <p:embed/>
                </p:oleObj>
              </mc:Choice>
              <mc:Fallback>
                <p:oleObj name="" r:id="rId2" imgW="698500" imgH="228600" progId="Equation.KSEE3">
                  <p:embed/>
                  <p:pic>
                    <p:nvPicPr>
                      <p:cNvPr id="0" name="图片 4096"/>
                      <p:cNvPicPr/>
                      <p:nvPr/>
                    </p:nvPicPr>
                    <p:blipFill>
                      <a:blip r:embed="rId3"/>
                      <a:stretch>
                        <a:fillRect/>
                      </a:stretch>
                    </p:blipFill>
                    <p:spPr>
                      <a:xfrm>
                        <a:off x="5439410" y="2294890"/>
                        <a:ext cx="1100000" cy="36000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1275513" y="3082805"/>
          <a:ext cx="6884670" cy="396240"/>
        </p:xfrm>
        <a:graphic>
          <a:graphicData uri="http://schemas.openxmlformats.org/presentationml/2006/ole">
            <mc:AlternateContent xmlns:mc="http://schemas.openxmlformats.org/markup-compatibility/2006">
              <mc:Choice xmlns:v="urn:schemas-microsoft-com:vml" Requires="v">
                <p:oleObj spid="_x0000_s4098" name="" r:id="rId4" imgW="3974465" imgH="228600" progId="Equation.KSEE3">
                  <p:embed/>
                </p:oleObj>
              </mc:Choice>
              <mc:Fallback>
                <p:oleObj name="" r:id="rId4" imgW="3974465" imgH="228600" progId="Equation.KSEE3">
                  <p:embed/>
                  <p:pic>
                    <p:nvPicPr>
                      <p:cNvPr id="0" name="图片 4097"/>
                      <p:cNvPicPr/>
                      <p:nvPr/>
                    </p:nvPicPr>
                    <p:blipFill>
                      <a:blip r:embed="rId5"/>
                      <a:stretch>
                        <a:fillRect/>
                      </a:stretch>
                    </p:blipFill>
                    <p:spPr>
                      <a:xfrm>
                        <a:off x="1275513" y="3082805"/>
                        <a:ext cx="6884670" cy="396240"/>
                      </a:xfrm>
                      <a:prstGeom prst="rect">
                        <a:avLst/>
                      </a:prstGeom>
                    </p:spPr>
                  </p:pic>
                </p:oleObj>
              </mc:Fallback>
            </mc:AlternateContent>
          </a:graphicData>
        </a:graphic>
      </p:graphicFrame>
      <p:sp>
        <p:nvSpPr>
          <p:cNvPr id="16" name="箭头: 下 37"/>
          <p:cNvSpPr/>
          <p:nvPr/>
        </p:nvSpPr>
        <p:spPr>
          <a:xfrm>
            <a:off x="4045824" y="3479199"/>
            <a:ext cx="389386" cy="425240"/>
          </a:xfrm>
          <a:prstGeom prst="downArrow">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17" name="对象 16">
            <a:hlinkClick r:id="" action="ppaction://ole?verb="/>
          </p:cNvPr>
          <p:cNvGraphicFramePr>
            <a:graphicFrameLocks noChangeAspect="1"/>
          </p:cNvGraphicFramePr>
          <p:nvPr/>
        </p:nvGraphicFramePr>
        <p:xfrm>
          <a:off x="1941311" y="3753365"/>
          <a:ext cx="4598035" cy="792480"/>
        </p:xfrm>
        <a:graphic>
          <a:graphicData uri="http://schemas.openxmlformats.org/presentationml/2006/ole">
            <mc:AlternateContent xmlns:mc="http://schemas.openxmlformats.org/markup-compatibility/2006">
              <mc:Choice xmlns:v="urn:schemas-microsoft-com:vml" Requires="v">
                <p:oleObj spid="_x0000_s3" name="" r:id="rId6" imgW="2654300" imgH="457200" progId="Equation.KSEE3">
                  <p:embed/>
                </p:oleObj>
              </mc:Choice>
              <mc:Fallback>
                <p:oleObj name="" r:id="rId6" imgW="2654300" imgH="457200" progId="Equation.KSEE3">
                  <p:embed/>
                  <p:pic>
                    <p:nvPicPr>
                      <p:cNvPr id="0" name="图片 4097"/>
                      <p:cNvPicPr/>
                      <p:nvPr/>
                    </p:nvPicPr>
                    <p:blipFill>
                      <a:blip r:embed="rId7"/>
                      <a:stretch>
                        <a:fillRect/>
                      </a:stretch>
                    </p:blipFill>
                    <p:spPr>
                      <a:xfrm>
                        <a:off x="1941311" y="3753365"/>
                        <a:ext cx="4598035" cy="792480"/>
                      </a:xfrm>
                      <a:prstGeom prst="rect">
                        <a:avLst/>
                      </a:prstGeom>
                    </p:spPr>
                  </p:pic>
                </p:oleObj>
              </mc:Fallback>
            </mc:AlternateContent>
          </a:graphicData>
        </a:graphic>
      </p:graphicFrame>
      <p:sp>
        <p:nvSpPr>
          <p:cNvPr id="18" name="箭头: 下 37"/>
          <p:cNvSpPr/>
          <p:nvPr/>
        </p:nvSpPr>
        <p:spPr>
          <a:xfrm>
            <a:off x="4045824" y="4446304"/>
            <a:ext cx="389386" cy="425240"/>
          </a:xfrm>
          <a:prstGeom prst="downArrow">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19" name="对象 18">
            <a:hlinkClick r:id="" action="ppaction://ole?verb="/>
          </p:cNvPr>
          <p:cNvGraphicFramePr>
            <a:graphicFrameLocks noChangeAspect="1"/>
          </p:cNvGraphicFramePr>
          <p:nvPr/>
        </p:nvGraphicFramePr>
        <p:xfrm>
          <a:off x="1412673" y="4729360"/>
          <a:ext cx="5963920" cy="770890"/>
        </p:xfrm>
        <a:graphic>
          <a:graphicData uri="http://schemas.openxmlformats.org/presentationml/2006/ole">
            <mc:AlternateContent xmlns:mc="http://schemas.openxmlformats.org/markup-compatibility/2006">
              <mc:Choice xmlns:v="urn:schemas-microsoft-com:vml" Requires="v">
                <p:oleObj spid="_x0000_s20" name="" r:id="rId8" imgW="3441700" imgH="444500" progId="Equation.KSEE3">
                  <p:embed/>
                </p:oleObj>
              </mc:Choice>
              <mc:Fallback>
                <p:oleObj name="" r:id="rId8" imgW="3441700" imgH="444500" progId="Equation.KSEE3">
                  <p:embed/>
                  <p:pic>
                    <p:nvPicPr>
                      <p:cNvPr id="0" name="图片 4097"/>
                      <p:cNvPicPr/>
                      <p:nvPr/>
                    </p:nvPicPr>
                    <p:blipFill>
                      <a:blip r:embed="rId9"/>
                      <a:stretch>
                        <a:fillRect/>
                      </a:stretch>
                    </p:blipFill>
                    <p:spPr>
                      <a:xfrm>
                        <a:off x="1412673" y="4729360"/>
                        <a:ext cx="5963920" cy="77089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3447848" y="5838705"/>
          <a:ext cx="1584960" cy="770890"/>
        </p:xfrm>
        <a:graphic>
          <a:graphicData uri="http://schemas.openxmlformats.org/presentationml/2006/ole">
            <mc:AlternateContent xmlns:mc="http://schemas.openxmlformats.org/markup-compatibility/2006">
              <mc:Choice xmlns:v="urn:schemas-microsoft-com:vml" Requires="v">
                <p:oleObj spid="_x0000_s23" name="" r:id="rId10" imgW="914400" imgH="444500" progId="Equation.KSEE3">
                  <p:embed/>
                </p:oleObj>
              </mc:Choice>
              <mc:Fallback>
                <p:oleObj name="" r:id="rId10" imgW="914400" imgH="444500" progId="Equation.KSEE3">
                  <p:embed/>
                  <p:pic>
                    <p:nvPicPr>
                      <p:cNvPr id="0" name="图片 4097"/>
                      <p:cNvPicPr/>
                      <p:nvPr/>
                    </p:nvPicPr>
                    <p:blipFill>
                      <a:blip r:embed="rId11"/>
                      <a:stretch>
                        <a:fillRect/>
                      </a:stretch>
                    </p:blipFill>
                    <p:spPr>
                      <a:xfrm>
                        <a:off x="3447848" y="5838705"/>
                        <a:ext cx="1584960" cy="770890"/>
                      </a:xfrm>
                      <a:prstGeom prst="rect">
                        <a:avLst/>
                      </a:prstGeom>
                    </p:spPr>
                  </p:pic>
                </p:oleObj>
              </mc:Fallback>
            </mc:AlternateContent>
          </a:graphicData>
        </a:graphic>
      </p:graphicFrame>
      <p:sp>
        <p:nvSpPr>
          <p:cNvPr id="21" name="箭头: 下 37"/>
          <p:cNvSpPr/>
          <p:nvPr/>
        </p:nvSpPr>
        <p:spPr>
          <a:xfrm>
            <a:off x="4045824" y="5440714"/>
            <a:ext cx="389386" cy="425240"/>
          </a:xfrm>
          <a:prstGeom prst="downArrow">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24" name="直接连接符 23"/>
          <p:cNvCxnSpPr/>
          <p:nvPr/>
        </p:nvCxnSpPr>
        <p:spPr>
          <a:xfrm flipV="1">
            <a:off x="4632325" y="5800090"/>
            <a:ext cx="632460" cy="108585"/>
          </a:xfrm>
          <a:prstGeom prst="line">
            <a:avLst/>
          </a:prstGeom>
          <a:ln>
            <a:solidFill>
              <a:srgbClr val="2A0EFA"/>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201920" y="5610860"/>
            <a:ext cx="3895725" cy="368300"/>
          </a:xfrm>
          <a:prstGeom prst="rect">
            <a:avLst/>
          </a:prstGeom>
          <a:noFill/>
        </p:spPr>
        <p:txBody>
          <a:bodyPr wrap="square" rtlCol="0">
            <a:spAutoFit/>
          </a:bodyPr>
          <a:p>
            <a:r>
              <a:rPr lang="zh-CN" altLang="en-US"/>
              <a:t>根据前面的后验误差估计种类可得到</a:t>
            </a:r>
            <a:endParaRPr lang="zh-CN" altLang="en-US"/>
          </a:p>
        </p:txBody>
      </p:sp>
      <p:cxnSp>
        <p:nvCxnSpPr>
          <p:cNvPr id="27" name="直接连接符 26"/>
          <p:cNvCxnSpPr/>
          <p:nvPr/>
        </p:nvCxnSpPr>
        <p:spPr>
          <a:xfrm>
            <a:off x="4951095" y="6419850"/>
            <a:ext cx="469265" cy="40005"/>
          </a:xfrm>
          <a:prstGeom prst="line">
            <a:avLst/>
          </a:prstGeom>
          <a:ln>
            <a:solidFill>
              <a:srgbClr val="2A0EFA"/>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349240" y="6282690"/>
            <a:ext cx="3326765" cy="368300"/>
          </a:xfrm>
          <a:prstGeom prst="rect">
            <a:avLst/>
          </a:prstGeom>
          <a:noFill/>
        </p:spPr>
        <p:txBody>
          <a:bodyPr wrap="square" rtlCol="0">
            <a:spAutoFit/>
          </a:bodyPr>
          <a:p>
            <a:r>
              <a:rPr lang="zh-CN" altLang="en-US"/>
              <a:t>这是加权系数</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95095" y="71521"/>
            <a:ext cx="9298830" cy="948909"/>
            <a:chOff x="-278258" y="154358"/>
            <a:chExt cx="9298830" cy="948909"/>
          </a:xfrm>
        </p:grpSpPr>
        <p:cxnSp>
          <p:nvCxnSpPr>
            <p:cNvPr id="43" name="直接连接符 42"/>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5" name="矩形 44"/>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标题 1"/>
            <p:cNvSpPr/>
            <p:nvPr/>
          </p:nvSpPr>
          <p:spPr bwMode="auto">
            <a:xfrm>
              <a:off x="-278258" y="447093"/>
              <a:ext cx="549148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00000"/>
                </a:lnSpc>
                <a:buClrTx/>
                <a:buFontTx/>
                <a:buNone/>
              </a:pPr>
              <a:r>
                <a:rPr lang="en-US" altLang="zh-CN" sz="2600" b="1" dirty="0">
                  <a:solidFill>
                    <a:srgbClr val="C00000"/>
                  </a:solidFill>
                  <a:latin typeface="微软雅黑" panose="020B0503020204020204" pitchFamily="34" charset="-122"/>
                  <a:ea typeface="微软雅黑" panose="020B0503020204020204" pitchFamily="34" charset="-122"/>
                  <a:sym typeface="+mn-ea"/>
                </a:rPr>
                <a:t>2.3 </a:t>
              </a:r>
              <a:r>
                <a:rPr lang="zh-CN" altLang="en-US" sz="2600" b="1" dirty="0">
                  <a:solidFill>
                    <a:srgbClr val="C00000"/>
                  </a:solidFill>
                  <a:latin typeface="微软雅黑" panose="020B0503020204020204" pitchFamily="34" charset="-122"/>
                  <a:ea typeface="微软雅黑" panose="020B0503020204020204" pitchFamily="34" charset="-122"/>
                  <a:sym typeface="+mn-ea"/>
                </a:rPr>
                <a:t>自动网格加密的方法分类</a:t>
              </a:r>
              <a:endParaRPr lang="zh-CN" altLang="en-US" sz="2600" b="1" dirty="0">
                <a:solidFill>
                  <a:srgbClr val="C00000"/>
                </a:solidFill>
                <a:latin typeface="微软雅黑" panose="020B0503020204020204" pitchFamily="34" charset="-122"/>
                <a:ea typeface="微软雅黑" panose="020B0503020204020204" pitchFamily="34" charset="-122"/>
                <a:sym typeface="+mn-ea"/>
              </a:endParaRPr>
            </a:p>
          </p:txBody>
        </p:sp>
      </p:grpSp>
      <p:grpSp>
        <p:nvGrpSpPr>
          <p:cNvPr id="7" name="组合 6"/>
          <p:cNvGrpSpPr/>
          <p:nvPr/>
        </p:nvGrpSpPr>
        <p:grpSpPr>
          <a:xfrm>
            <a:off x="1247140" y="2001520"/>
            <a:ext cx="6589395" cy="829945"/>
            <a:chOff x="4677801" y="1679261"/>
            <a:chExt cx="4077280" cy="829945"/>
          </a:xfrm>
        </p:grpSpPr>
        <p:sp>
          <p:nvSpPr>
            <p:cNvPr id="30" name="矩形 17"/>
            <p:cNvSpPr>
              <a:spLocks noChangeArrowheads="1"/>
            </p:cNvSpPr>
            <p:nvPr/>
          </p:nvSpPr>
          <p:spPr bwMode="auto">
            <a:xfrm>
              <a:off x="4677801" y="1679261"/>
              <a:ext cx="4077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lnSpc>
                  <a:spcPct val="120000"/>
                </a:lnSpc>
              </a:pPr>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全局网格加密方式：计算出全局误差，如果全局误差小于某个阈值，则所有的单元只是简单的一分为二。</a:t>
              </a:r>
              <a:endParaRPr lang="zh-CN" altLang="en-US" sz="2000" dirty="0">
                <a:latin typeface="微软雅黑" panose="020B0503020204020204" pitchFamily="34" charset="-122"/>
                <a:ea typeface="微软雅黑" panose="020B0503020204020204" pitchFamily="34" charset="-122"/>
              </a:endParaRPr>
            </a:p>
          </p:txBody>
        </p:sp>
        <p:sp>
          <p:nvSpPr>
            <p:cNvPr id="32" name="星形: 四角 31"/>
            <p:cNvSpPr/>
            <p:nvPr/>
          </p:nvSpPr>
          <p:spPr>
            <a:xfrm>
              <a:off x="4782316" y="1785941"/>
              <a:ext cx="164239" cy="252095"/>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81330" y="1370965"/>
            <a:ext cx="3944620" cy="398780"/>
          </a:xfrm>
          <a:prstGeom prst="rect">
            <a:avLst/>
          </a:prstGeom>
          <a:noFill/>
        </p:spPr>
        <p:txBody>
          <a:bodyPr wrap="square" rtlCol="0">
            <a:spAutoFit/>
          </a:bodyPr>
          <a:p>
            <a:r>
              <a:rPr lang="zh-CN" sz="2000">
                <a:solidFill>
                  <a:srgbClr val="2A0EFA"/>
                </a:solidFill>
                <a:latin typeface="Times New Roman" panose="02020603050405020304" pitchFamily="18" charset="0"/>
                <a:ea typeface="宋体" panose="02010600030101010101" pitchFamily="2" charset="-122"/>
                <a:sym typeface="+mn-ea"/>
              </a:rPr>
              <a:t>几种重要方法的区别：</a:t>
            </a:r>
            <a:endParaRPr lang="zh-CN" sz="2000">
              <a:solidFill>
                <a:srgbClr val="2A0EFA"/>
              </a:solidFill>
              <a:latin typeface="Times New Roman" panose="02020603050405020304" pitchFamily="18" charset="0"/>
              <a:ea typeface="宋体" panose="02010600030101010101" pitchFamily="2" charset="-122"/>
              <a:sym typeface="+mn-ea"/>
            </a:endParaRPr>
          </a:p>
        </p:txBody>
      </p:sp>
      <p:grpSp>
        <p:nvGrpSpPr>
          <p:cNvPr id="11" name="组合 10"/>
          <p:cNvGrpSpPr/>
          <p:nvPr/>
        </p:nvGrpSpPr>
        <p:grpSpPr>
          <a:xfrm>
            <a:off x="1247140" y="3048635"/>
            <a:ext cx="6497955" cy="1568450"/>
            <a:chOff x="549" y="4872"/>
            <a:chExt cx="10233" cy="2470"/>
          </a:xfrm>
        </p:grpSpPr>
        <p:sp>
          <p:nvSpPr>
            <p:cNvPr id="61" name="矩形 17"/>
            <p:cNvSpPr>
              <a:spLocks noChangeArrowheads="1"/>
            </p:cNvSpPr>
            <p:nvPr/>
          </p:nvSpPr>
          <p:spPr bwMode="auto">
            <a:xfrm>
              <a:off x="549" y="4872"/>
              <a:ext cx="10233" cy="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lnSpc>
                  <a:spcPct val="120000"/>
                </a:lnSpc>
              </a:pPr>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sym typeface="+mn-ea"/>
                </a:rPr>
                <a:t>面向目标的网格加密方式：计算出全局误差，如果全局误差小于某个阈值，再计算出每个单元的误差，如果该单元的误差大于单元误差阈值，则该单元进行细化，否则不动。</a:t>
              </a:r>
              <a:endParaRPr lang="zh-CN" altLang="en-US" sz="2000" dirty="0" err="1">
                <a:solidFill>
                  <a:srgbClr val="000000"/>
                </a:solidFill>
                <a:latin typeface="微软雅黑" panose="020B0503020204020204" pitchFamily="34" charset="-122"/>
                <a:ea typeface="微软雅黑" panose="020B0503020204020204" pitchFamily="34" charset="-122"/>
              </a:endParaRPr>
            </a:p>
          </p:txBody>
        </p:sp>
        <p:sp>
          <p:nvSpPr>
            <p:cNvPr id="4" name="星形: 四角 31"/>
            <p:cNvSpPr/>
            <p:nvPr/>
          </p:nvSpPr>
          <p:spPr>
            <a:xfrm>
              <a:off x="823" y="5085"/>
              <a:ext cx="418" cy="397"/>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a:off x="1264920" y="4784725"/>
            <a:ext cx="6497955" cy="1198880"/>
            <a:chOff x="2036" y="7264"/>
            <a:chExt cx="10233" cy="1888"/>
          </a:xfrm>
        </p:grpSpPr>
        <p:grpSp>
          <p:nvGrpSpPr>
            <p:cNvPr id="14" name="组合 13"/>
            <p:cNvGrpSpPr/>
            <p:nvPr/>
          </p:nvGrpSpPr>
          <p:grpSpPr>
            <a:xfrm>
              <a:off x="2036" y="7264"/>
              <a:ext cx="10233" cy="1888"/>
              <a:chOff x="549" y="4872"/>
              <a:chExt cx="10233" cy="1888"/>
            </a:xfrm>
          </p:grpSpPr>
          <p:sp>
            <p:nvSpPr>
              <p:cNvPr id="15" name="矩形 17"/>
              <p:cNvSpPr>
                <a:spLocks noChangeArrowheads="1"/>
              </p:cNvSpPr>
              <p:nvPr/>
            </p:nvSpPr>
            <p:spPr bwMode="auto">
              <a:xfrm>
                <a:off x="549" y="4872"/>
                <a:ext cx="10233"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lnSpc>
                    <a:spcPct val="120000"/>
                  </a:lnSpc>
                </a:pPr>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非</a:t>
                </a:r>
                <a:r>
                  <a:rPr lang="zh-CN" altLang="en-US" sz="2000" dirty="0">
                    <a:latin typeface="微软雅黑" panose="020B0503020204020204" pitchFamily="34" charset="-122"/>
                    <a:ea typeface="微软雅黑" panose="020B0503020204020204" pitchFamily="34" charset="-122"/>
                    <a:sym typeface="+mn-ea"/>
                  </a:rPr>
                  <a:t>面向目标的网格加密方式：与面向目标的唯一不同是，   （即加权系数）在各个单元都为</a:t>
                </a:r>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，而面向目标的加权系数在不同单元内是不一样的。</a:t>
                </a:r>
                <a:endParaRPr lang="zh-CN" altLang="en-US" sz="2000" dirty="0">
                  <a:latin typeface="微软雅黑" panose="020B0503020204020204" pitchFamily="34" charset="-122"/>
                  <a:ea typeface="微软雅黑" panose="020B0503020204020204" pitchFamily="34" charset="-122"/>
                  <a:sym typeface="+mn-ea"/>
                </a:endParaRPr>
              </a:p>
            </p:txBody>
          </p:sp>
          <p:sp>
            <p:nvSpPr>
              <p:cNvPr id="16" name="星形: 四角 31"/>
              <p:cNvSpPr/>
              <p:nvPr/>
            </p:nvSpPr>
            <p:spPr>
              <a:xfrm>
                <a:off x="767" y="5071"/>
                <a:ext cx="418" cy="397"/>
              </a:xfrm>
              <a:prstGeom prst="star4">
                <a:avLst>
                  <a:gd name="adj" fmla="val 16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aphicFrame>
          <p:nvGraphicFramePr>
            <p:cNvPr id="22" name="对象 21">
              <a:hlinkClick r:id="" action="ppaction://ole?verb="/>
            </p:cNvPr>
            <p:cNvGraphicFramePr>
              <a:graphicFrameLocks noChangeAspect="1"/>
            </p:cNvGraphicFramePr>
            <p:nvPr/>
          </p:nvGraphicFramePr>
          <p:xfrm>
            <a:off x="2940" y="7806"/>
            <a:ext cx="569" cy="737"/>
          </p:xfrm>
          <a:graphic>
            <a:graphicData uri="http://schemas.openxmlformats.org/presentationml/2006/ole">
              <mc:AlternateContent xmlns:mc="http://schemas.openxmlformats.org/markup-compatibility/2006">
                <mc:Choice xmlns:v="urn:schemas-microsoft-com:vml" Requires="v">
                  <p:oleObj spid="_x0000_s23" name="" r:id="rId2" imgW="215900" imgH="279400" progId="Equation.KSEE3">
                    <p:embed/>
                  </p:oleObj>
                </mc:Choice>
                <mc:Fallback>
                  <p:oleObj name="" r:id="rId2" imgW="215900" imgH="279400" progId="Equation.KSEE3">
                    <p:embed/>
                    <p:pic>
                      <p:nvPicPr>
                        <p:cNvPr id="0" name="图片 4097"/>
                        <p:cNvPicPr/>
                        <p:nvPr/>
                      </p:nvPicPr>
                      <p:blipFill>
                        <a:blip r:embed="rId3"/>
                        <a:stretch>
                          <a:fillRect/>
                        </a:stretch>
                      </p:blipFill>
                      <p:spPr>
                        <a:xfrm>
                          <a:off x="2940" y="7806"/>
                          <a:ext cx="569" cy="737"/>
                        </a:xfrm>
                        <a:prstGeom prst="rect">
                          <a:avLst/>
                        </a:prstGeom>
                      </p:spPr>
                    </p:pic>
                  </p:oleObj>
                </mc:Fallback>
              </mc:AlternateContent>
            </a:graphicData>
          </a:graphic>
        </p:graphicFrame>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95095" y="71521"/>
            <a:ext cx="9298830" cy="948909"/>
            <a:chOff x="-278258" y="154358"/>
            <a:chExt cx="9298830" cy="948909"/>
          </a:xfrm>
        </p:grpSpPr>
        <p:cxnSp>
          <p:nvCxnSpPr>
            <p:cNvPr id="43" name="直接连接符 42"/>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5" name="矩形 44"/>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标题 1"/>
            <p:cNvSpPr/>
            <p:nvPr/>
          </p:nvSpPr>
          <p:spPr bwMode="auto">
            <a:xfrm>
              <a:off x="-278258" y="447093"/>
              <a:ext cx="549148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00000"/>
                </a:lnSpc>
                <a:buClrTx/>
                <a:buFontTx/>
                <a:buNone/>
              </a:pPr>
              <a:r>
                <a:rPr lang="en-US" altLang="zh-CN" sz="2600" b="1" dirty="0">
                  <a:solidFill>
                    <a:srgbClr val="C00000"/>
                  </a:solidFill>
                  <a:latin typeface="微软雅黑" panose="020B0503020204020204" pitchFamily="34" charset="-122"/>
                  <a:ea typeface="微软雅黑" panose="020B0503020204020204" pitchFamily="34" charset="-122"/>
                  <a:sym typeface="+mn-ea"/>
                </a:rPr>
                <a:t>2.3 </a:t>
              </a:r>
              <a:r>
                <a:rPr lang="zh-CN" altLang="en-US" sz="2600" b="1" dirty="0">
                  <a:solidFill>
                    <a:srgbClr val="C00000"/>
                  </a:solidFill>
                  <a:latin typeface="微软雅黑" panose="020B0503020204020204" pitchFamily="34" charset="-122"/>
                  <a:ea typeface="微软雅黑" panose="020B0503020204020204" pitchFamily="34" charset="-122"/>
                  <a:sym typeface="+mn-ea"/>
                </a:rPr>
                <a:t>自动网格加密的方法分类</a:t>
              </a:r>
              <a:endParaRPr lang="zh-CN" altLang="en-US" sz="2600" b="1" dirty="0">
                <a:solidFill>
                  <a:srgbClr val="C00000"/>
                </a:solidFill>
                <a:latin typeface="微软雅黑" panose="020B0503020204020204" pitchFamily="34" charset="-122"/>
                <a:ea typeface="微软雅黑" panose="020B0503020204020204" pitchFamily="34" charset="-122"/>
                <a:sym typeface="+mn-ea"/>
              </a:endParaRPr>
            </a:p>
          </p:txBody>
        </p:sp>
      </p:grpSp>
      <p:sp>
        <p:nvSpPr>
          <p:cNvPr id="2" name="文本框 1"/>
          <p:cNvSpPr txBox="1"/>
          <p:nvPr/>
        </p:nvSpPr>
        <p:spPr>
          <a:xfrm>
            <a:off x="184785" y="1335405"/>
            <a:ext cx="6853555" cy="398780"/>
          </a:xfrm>
          <a:prstGeom prst="rect">
            <a:avLst/>
          </a:prstGeom>
          <a:noFill/>
        </p:spPr>
        <p:txBody>
          <a:bodyPr wrap="square" rtlCol="0">
            <a:spAutoFit/>
          </a:bodyPr>
          <a:p>
            <a:r>
              <a:rPr lang="zh-CN" sz="2000">
                <a:solidFill>
                  <a:srgbClr val="2A0EFA"/>
                </a:solidFill>
                <a:latin typeface="微软雅黑" panose="020B0503020204020204" pitchFamily="34" charset="-122"/>
                <a:ea typeface="微软雅黑" panose="020B0503020204020204" pitchFamily="34" charset="-122"/>
                <a:sym typeface="+mn-ea"/>
              </a:rPr>
              <a:t>该文章，将自动化方法组合成以下七类进行比较</a:t>
            </a:r>
            <a:r>
              <a:rPr lang="zh-CN" sz="2000">
                <a:solidFill>
                  <a:srgbClr val="2A0EFA"/>
                </a:solidFill>
                <a:latin typeface="Times New Roman" panose="02020603050405020304" pitchFamily="18" charset="0"/>
                <a:ea typeface="宋体" panose="02010600030101010101" pitchFamily="2" charset="-122"/>
                <a:sym typeface="+mn-ea"/>
              </a:rPr>
              <a:t>：</a:t>
            </a:r>
            <a:endParaRPr lang="zh-CN" sz="2000">
              <a:solidFill>
                <a:srgbClr val="2A0EFA"/>
              </a:solidFill>
              <a:latin typeface="Times New Roman" panose="02020603050405020304" pitchFamily="18" charset="0"/>
              <a:ea typeface="宋体" panose="02010600030101010101" pitchFamily="2" charset="-122"/>
              <a:sym typeface="+mn-ea"/>
            </a:endParaRPr>
          </a:p>
        </p:txBody>
      </p:sp>
      <p:grpSp>
        <p:nvGrpSpPr>
          <p:cNvPr id="50" name="组合 49"/>
          <p:cNvGrpSpPr/>
          <p:nvPr/>
        </p:nvGrpSpPr>
        <p:grpSpPr>
          <a:xfrm>
            <a:off x="478155" y="1914525"/>
            <a:ext cx="8306435" cy="3784600"/>
            <a:chOff x="753" y="2460"/>
            <a:chExt cx="13081" cy="5960"/>
          </a:xfrm>
        </p:grpSpPr>
        <p:sp>
          <p:nvSpPr>
            <p:cNvPr id="30" name="矩形 17"/>
            <p:cNvSpPr>
              <a:spLocks noChangeArrowheads="1"/>
            </p:cNvSpPr>
            <p:nvPr/>
          </p:nvSpPr>
          <p:spPr bwMode="auto">
            <a:xfrm>
              <a:off x="753" y="2460"/>
              <a:ext cx="13081" cy="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lnSpc>
                  <a:spcPct val="120000"/>
                </a:lnSpc>
              </a:pP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全局网格加密方式：没有后验误差估计，当全局误差当未达到阈值，则所有的单元只是简单的一分为二。</a:t>
              </a:r>
              <a:endParaRPr lang="zh-CN" altLang="en-US" sz="2000" dirty="0">
                <a:latin typeface="微软雅黑" panose="020B0503020204020204" pitchFamily="34" charset="-122"/>
                <a:ea typeface="微软雅黑" panose="020B0503020204020204" pitchFamily="34" charset="-122"/>
              </a:endParaRPr>
            </a:p>
            <a:p>
              <a:pPr marL="0" fontAlgn="t">
                <a:lnSpc>
                  <a:spcPct val="12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非面向目标的</a:t>
              </a:r>
              <a:r>
                <a:rPr lang="en-US" altLang="zh-CN" sz="2000" dirty="0">
                  <a:latin typeface="微软雅黑" panose="020B0503020204020204" pitchFamily="34" charset="-122"/>
                  <a:ea typeface="微软雅黑" panose="020B0503020204020204" pitchFamily="34" charset="-122"/>
                </a:rPr>
                <a:t>rJH</a:t>
              </a:r>
              <a:r>
                <a:rPr lang="zh-CN" altLang="en-US" sz="2000" dirty="0">
                  <a:latin typeface="微软雅黑" panose="020B0503020204020204" pitchFamily="34" charset="-122"/>
                  <a:ea typeface="微软雅黑" panose="020B0503020204020204" pitchFamily="34" charset="-122"/>
                </a:rPr>
                <a:t>方法：令     </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，只用</a:t>
              </a:r>
              <a:r>
                <a:rPr lang="en-US" altLang="zh-CN" sz="2000" dirty="0">
                  <a:latin typeface="微软雅黑" panose="020B0503020204020204" pitchFamily="34" charset="-122"/>
                  <a:ea typeface="微软雅黑" panose="020B0503020204020204" pitchFamily="34" charset="-122"/>
                </a:rPr>
                <a:t>rJH</a:t>
              </a:r>
              <a:r>
                <a:rPr lang="zh-CN" altLang="en-US" sz="2000" dirty="0">
                  <a:latin typeface="微软雅黑" panose="020B0503020204020204" pitchFamily="34" charset="-122"/>
                  <a:ea typeface="微软雅黑" panose="020B0503020204020204" pitchFamily="34" charset="-122"/>
                </a:rPr>
                <a:t>的后验误差     </a:t>
              </a:r>
              <a:r>
                <a:rPr lang="zh-CN" altLang="en-US" sz="2000" dirty="0">
                  <a:latin typeface="微软雅黑" panose="020B0503020204020204" pitchFamily="34" charset="-122"/>
                  <a:ea typeface="微软雅黑" panose="020B0503020204020204" pitchFamily="34" charset="-122"/>
                </a:rPr>
                <a:t>估算；</a:t>
              </a:r>
              <a:endParaRPr lang="zh-CN" altLang="en-US" sz="2000" dirty="0">
                <a:latin typeface="微软雅黑" panose="020B0503020204020204" pitchFamily="34" charset="-122"/>
                <a:ea typeface="微软雅黑" panose="020B0503020204020204" pitchFamily="34" charset="-122"/>
              </a:endParaRPr>
            </a:p>
            <a:p>
              <a:pPr marL="0" fontAlgn="t">
                <a:lnSpc>
                  <a:spcPct val="12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sym typeface="+mn-ea"/>
                </a:rPr>
                <a:t>非面向目标的</a:t>
              </a:r>
              <a:r>
                <a:rPr lang="en-US" altLang="zh-CN" sz="2000" dirty="0">
                  <a:latin typeface="微软雅黑" panose="020B0503020204020204" pitchFamily="34" charset="-122"/>
                  <a:ea typeface="微软雅黑" panose="020B0503020204020204" pitchFamily="34" charset="-122"/>
                  <a:sym typeface="+mn-ea"/>
                </a:rPr>
                <a:t>J</a:t>
              </a:r>
              <a:r>
                <a:rPr lang="zh-CN" altLang="en-US" sz="2000" dirty="0">
                  <a:latin typeface="微软雅黑" panose="020B0503020204020204" pitchFamily="34" charset="-122"/>
                  <a:ea typeface="微软雅黑" panose="020B0503020204020204" pitchFamily="34" charset="-122"/>
                  <a:sym typeface="+mn-ea"/>
                </a:rPr>
                <a:t>方法：令     </a:t>
              </a:r>
              <a:r>
                <a:rPr lang="en-US" altLang="zh-CN" sz="2000" dirty="0">
                  <a:latin typeface="微软雅黑" panose="020B0503020204020204" pitchFamily="34" charset="-122"/>
                  <a:ea typeface="微软雅黑" panose="020B0503020204020204" pitchFamily="34" charset="-122"/>
                  <a:sym typeface="+mn-ea"/>
                </a:rPr>
                <a:t>=1.0</a:t>
              </a:r>
              <a:r>
                <a:rPr lang="zh-CN" altLang="en-US" sz="2000" dirty="0">
                  <a:latin typeface="微软雅黑" panose="020B0503020204020204" pitchFamily="34" charset="-122"/>
                  <a:ea typeface="微软雅黑" panose="020B0503020204020204" pitchFamily="34" charset="-122"/>
                  <a:sym typeface="+mn-ea"/>
                </a:rPr>
                <a:t>，只用</a:t>
              </a:r>
              <a:r>
                <a:rPr lang="en-US" altLang="zh-CN" sz="2000" dirty="0">
                  <a:latin typeface="微软雅黑" panose="020B0503020204020204" pitchFamily="34" charset="-122"/>
                  <a:ea typeface="微软雅黑" panose="020B0503020204020204" pitchFamily="34" charset="-122"/>
                  <a:sym typeface="+mn-ea"/>
                </a:rPr>
                <a:t>J</a:t>
              </a:r>
              <a:r>
                <a:rPr lang="zh-CN" altLang="en-US" sz="2000" dirty="0">
                  <a:latin typeface="微软雅黑" panose="020B0503020204020204" pitchFamily="34" charset="-122"/>
                  <a:ea typeface="微软雅黑" panose="020B0503020204020204" pitchFamily="34" charset="-122"/>
                  <a:sym typeface="+mn-ea"/>
                </a:rPr>
                <a:t>的后验误差     估算；</a:t>
              </a:r>
              <a:endParaRPr lang="zh-CN" altLang="en-US" sz="2000" dirty="0">
                <a:latin typeface="微软雅黑" panose="020B0503020204020204" pitchFamily="34" charset="-122"/>
                <a:ea typeface="微软雅黑" panose="020B0503020204020204" pitchFamily="34" charset="-122"/>
                <a:sym typeface="+mn-ea"/>
              </a:endParaRPr>
            </a:p>
            <a:p>
              <a:pPr marL="0" fontAlgn="t">
                <a:lnSpc>
                  <a:spcPct val="120000"/>
                </a:lnSpc>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sym typeface="+mn-ea"/>
                </a:rPr>
                <a:t>非面向目标的</a:t>
              </a:r>
              <a:r>
                <a:rPr lang="en-US" altLang="zh-CN" sz="2000" dirty="0">
                  <a:latin typeface="微软雅黑" panose="020B0503020204020204" pitchFamily="34" charset="-122"/>
                  <a:ea typeface="微软雅黑" panose="020B0503020204020204" pitchFamily="34" charset="-122"/>
                  <a:sym typeface="+mn-ea"/>
                </a:rPr>
                <a:t>H</a:t>
              </a:r>
              <a:r>
                <a:rPr lang="zh-CN" altLang="en-US" sz="2000" dirty="0">
                  <a:latin typeface="微软雅黑" panose="020B0503020204020204" pitchFamily="34" charset="-122"/>
                  <a:ea typeface="微软雅黑" panose="020B0503020204020204" pitchFamily="34" charset="-122"/>
                  <a:sym typeface="+mn-ea"/>
                </a:rPr>
                <a:t>方法：令     </a:t>
              </a:r>
              <a:r>
                <a:rPr lang="en-US" altLang="zh-CN" sz="2000" dirty="0">
                  <a:latin typeface="微软雅黑" panose="020B0503020204020204" pitchFamily="34" charset="-122"/>
                  <a:ea typeface="微软雅黑" panose="020B0503020204020204" pitchFamily="34" charset="-122"/>
                  <a:sym typeface="+mn-ea"/>
                </a:rPr>
                <a:t>=1.0</a:t>
              </a:r>
              <a:r>
                <a:rPr lang="zh-CN" altLang="en-US" sz="2000" dirty="0">
                  <a:latin typeface="微软雅黑" panose="020B0503020204020204" pitchFamily="34" charset="-122"/>
                  <a:ea typeface="微软雅黑" panose="020B0503020204020204" pitchFamily="34" charset="-122"/>
                  <a:sym typeface="+mn-ea"/>
                </a:rPr>
                <a:t>，只用</a:t>
              </a:r>
              <a:r>
                <a:rPr lang="en-US" altLang="zh-CN" sz="2000" dirty="0">
                  <a:latin typeface="微软雅黑" panose="020B0503020204020204" pitchFamily="34" charset="-122"/>
                  <a:ea typeface="微软雅黑" panose="020B0503020204020204" pitchFamily="34" charset="-122"/>
                  <a:sym typeface="+mn-ea"/>
                </a:rPr>
                <a:t>H</a:t>
              </a:r>
              <a:r>
                <a:rPr lang="zh-CN" altLang="en-US" sz="2000" dirty="0">
                  <a:latin typeface="微软雅黑" panose="020B0503020204020204" pitchFamily="34" charset="-122"/>
                  <a:ea typeface="微软雅黑" panose="020B0503020204020204" pitchFamily="34" charset="-122"/>
                  <a:sym typeface="+mn-ea"/>
                </a:rPr>
                <a:t>的后验误差     估算；</a:t>
              </a:r>
              <a:endParaRPr lang="zh-CN" altLang="en-US" sz="2000" dirty="0">
                <a:latin typeface="微软雅黑" panose="020B0503020204020204" pitchFamily="34" charset="-122"/>
                <a:ea typeface="微软雅黑" panose="020B0503020204020204" pitchFamily="34" charset="-122"/>
                <a:sym typeface="+mn-ea"/>
              </a:endParaRPr>
            </a:p>
            <a:p>
              <a:pPr marL="0" fontAlgn="t">
                <a:lnSpc>
                  <a:spcPct val="120000"/>
                </a:lnSpc>
              </a:pP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面向目标的</a:t>
              </a:r>
              <a:r>
                <a:rPr lang="en-US" altLang="zh-CN" sz="2000" dirty="0">
                  <a:latin typeface="微软雅黑" panose="020B0503020204020204" pitchFamily="34" charset="-122"/>
                  <a:ea typeface="微软雅黑" panose="020B0503020204020204" pitchFamily="34" charset="-122"/>
                  <a:sym typeface="+mn-ea"/>
                </a:rPr>
                <a:t>rJH</a:t>
              </a:r>
              <a:r>
                <a:rPr lang="zh-CN" altLang="en-US" sz="2000" dirty="0">
                  <a:latin typeface="微软雅黑" panose="020B0503020204020204" pitchFamily="34" charset="-122"/>
                  <a:ea typeface="微软雅黑" panose="020B0503020204020204" pitchFamily="34" charset="-122"/>
                  <a:sym typeface="+mn-ea"/>
                </a:rPr>
                <a:t>方法：用</a:t>
              </a:r>
              <a:r>
                <a:rPr lang="en-US" altLang="zh-CN" sz="2000" dirty="0">
                  <a:latin typeface="微软雅黑" panose="020B0503020204020204" pitchFamily="34" charset="-122"/>
                  <a:ea typeface="微软雅黑" panose="020B0503020204020204" pitchFamily="34" charset="-122"/>
                  <a:sym typeface="+mn-ea"/>
                </a:rPr>
                <a:t>rJH</a:t>
              </a:r>
              <a:r>
                <a:rPr lang="zh-CN" altLang="en-US" sz="2000" dirty="0">
                  <a:latin typeface="微软雅黑" panose="020B0503020204020204" pitchFamily="34" charset="-122"/>
                  <a:ea typeface="微软雅黑" panose="020B0503020204020204" pitchFamily="34" charset="-122"/>
                  <a:sym typeface="+mn-ea"/>
                </a:rPr>
                <a:t>的后验误差计算     、   ，网格细化由     来决定；</a:t>
              </a:r>
              <a:endParaRPr lang="zh-CN" altLang="en-US" sz="2000" dirty="0">
                <a:latin typeface="微软雅黑" panose="020B0503020204020204" pitchFamily="34" charset="-122"/>
                <a:ea typeface="微软雅黑" panose="020B0503020204020204" pitchFamily="34" charset="-122"/>
                <a:sym typeface="+mn-ea"/>
              </a:endParaRPr>
            </a:p>
            <a:p>
              <a:pPr marL="0" fontAlgn="t">
                <a:lnSpc>
                  <a:spcPct val="120000"/>
                </a:lnSpc>
              </a:pPr>
              <a:r>
                <a:rPr lang="en-US" altLang="zh-CN" sz="2000" dirty="0">
                  <a:latin typeface="微软雅黑" panose="020B0503020204020204" pitchFamily="34" charset="-122"/>
                  <a:ea typeface="微软雅黑" panose="020B0503020204020204" pitchFamily="34" charset="-122"/>
                  <a:sym typeface="+mn-ea"/>
                </a:rPr>
                <a:t>6.</a:t>
              </a:r>
              <a:r>
                <a:rPr lang="zh-CN" altLang="en-US" sz="2000" dirty="0">
                  <a:latin typeface="微软雅黑" panose="020B0503020204020204" pitchFamily="34" charset="-122"/>
                  <a:ea typeface="微软雅黑" panose="020B0503020204020204" pitchFamily="34" charset="-122"/>
                  <a:sym typeface="+mn-ea"/>
                </a:rPr>
                <a:t>面向目标的</a:t>
              </a:r>
              <a:r>
                <a:rPr lang="en-US" altLang="zh-CN" sz="2000" dirty="0">
                  <a:latin typeface="微软雅黑" panose="020B0503020204020204" pitchFamily="34" charset="-122"/>
                  <a:ea typeface="微软雅黑" panose="020B0503020204020204" pitchFamily="34" charset="-122"/>
                  <a:sym typeface="+mn-ea"/>
                </a:rPr>
                <a:t>J</a:t>
              </a:r>
              <a:r>
                <a:rPr lang="zh-CN" altLang="en-US" sz="2000" dirty="0">
                  <a:latin typeface="微软雅黑" panose="020B0503020204020204" pitchFamily="34" charset="-122"/>
                  <a:ea typeface="微软雅黑" panose="020B0503020204020204" pitchFamily="34" charset="-122"/>
                  <a:sym typeface="+mn-ea"/>
                </a:rPr>
                <a:t>方法：用</a:t>
              </a:r>
              <a:r>
                <a:rPr lang="en-US" altLang="zh-CN" sz="2000" dirty="0">
                  <a:latin typeface="微软雅黑" panose="020B0503020204020204" pitchFamily="34" charset="-122"/>
                  <a:ea typeface="微软雅黑" panose="020B0503020204020204" pitchFamily="34" charset="-122"/>
                  <a:sym typeface="+mn-ea"/>
                </a:rPr>
                <a:t>J</a:t>
              </a:r>
              <a:r>
                <a:rPr lang="zh-CN" altLang="en-US" sz="2000" dirty="0">
                  <a:latin typeface="微软雅黑" panose="020B0503020204020204" pitchFamily="34" charset="-122"/>
                  <a:ea typeface="微软雅黑" panose="020B0503020204020204" pitchFamily="34" charset="-122"/>
                  <a:sym typeface="+mn-ea"/>
                </a:rPr>
                <a:t>的后验误差计算     、   ，网格细化由     来决定；</a:t>
              </a:r>
              <a:endParaRPr lang="zh-CN" altLang="en-US" sz="2000" dirty="0">
                <a:latin typeface="微软雅黑" panose="020B0503020204020204" pitchFamily="34" charset="-122"/>
                <a:ea typeface="微软雅黑" panose="020B0503020204020204" pitchFamily="34" charset="-122"/>
                <a:sym typeface="+mn-ea"/>
              </a:endParaRPr>
            </a:p>
            <a:p>
              <a:pPr marL="0" fontAlgn="t">
                <a:lnSpc>
                  <a:spcPct val="120000"/>
                </a:lnSpc>
              </a:pPr>
              <a:r>
                <a:rPr lang="en-US" altLang="zh-CN" sz="2000" dirty="0">
                  <a:latin typeface="微软雅黑" panose="020B0503020204020204" pitchFamily="34" charset="-122"/>
                  <a:ea typeface="微软雅黑" panose="020B0503020204020204" pitchFamily="34" charset="-122"/>
                  <a:sym typeface="+mn-ea"/>
                </a:rPr>
                <a:t>7.</a:t>
              </a:r>
              <a:r>
                <a:rPr lang="zh-CN" altLang="en-US" sz="2000" dirty="0">
                  <a:latin typeface="微软雅黑" panose="020B0503020204020204" pitchFamily="34" charset="-122"/>
                  <a:ea typeface="微软雅黑" panose="020B0503020204020204" pitchFamily="34" charset="-122"/>
                  <a:sym typeface="+mn-ea"/>
                </a:rPr>
                <a:t>面向目标的</a:t>
              </a:r>
              <a:r>
                <a:rPr lang="en-US" altLang="zh-CN" sz="2000" dirty="0">
                  <a:latin typeface="微软雅黑" panose="020B0503020204020204" pitchFamily="34" charset="-122"/>
                  <a:ea typeface="微软雅黑" panose="020B0503020204020204" pitchFamily="34" charset="-122"/>
                  <a:sym typeface="+mn-ea"/>
                </a:rPr>
                <a:t>H</a:t>
              </a:r>
              <a:r>
                <a:rPr lang="zh-CN" altLang="en-US" sz="2000" dirty="0">
                  <a:latin typeface="微软雅黑" panose="020B0503020204020204" pitchFamily="34" charset="-122"/>
                  <a:ea typeface="微软雅黑" panose="020B0503020204020204" pitchFamily="34" charset="-122"/>
                  <a:sym typeface="+mn-ea"/>
                </a:rPr>
                <a:t>方法：用</a:t>
              </a:r>
              <a:r>
                <a:rPr lang="en-US" altLang="zh-CN" sz="2000" dirty="0">
                  <a:latin typeface="微软雅黑" panose="020B0503020204020204" pitchFamily="34" charset="-122"/>
                  <a:ea typeface="微软雅黑" panose="020B0503020204020204" pitchFamily="34" charset="-122"/>
                  <a:sym typeface="+mn-ea"/>
                </a:rPr>
                <a:t>H</a:t>
              </a:r>
              <a:r>
                <a:rPr lang="zh-CN" altLang="en-US" sz="2000" dirty="0">
                  <a:latin typeface="微软雅黑" panose="020B0503020204020204" pitchFamily="34" charset="-122"/>
                  <a:ea typeface="微软雅黑" panose="020B0503020204020204" pitchFamily="34" charset="-122"/>
                  <a:sym typeface="+mn-ea"/>
                </a:rPr>
                <a:t>的后验误差计算     、   ，网格细化由     来决定；</a:t>
              </a:r>
              <a:endParaRPr lang="en-US" altLang="zh-CN" sz="2000" dirty="0">
                <a:latin typeface="微软雅黑" panose="020B0503020204020204" pitchFamily="34" charset="-122"/>
                <a:ea typeface="微软雅黑" panose="020B0503020204020204" pitchFamily="34" charset="-122"/>
                <a:sym typeface="+mn-ea"/>
              </a:endParaRPr>
            </a:p>
          </p:txBody>
        </p:sp>
        <p:grpSp>
          <p:nvGrpSpPr>
            <p:cNvPr id="49" name="组合 48"/>
            <p:cNvGrpSpPr/>
            <p:nvPr/>
          </p:nvGrpSpPr>
          <p:grpSpPr>
            <a:xfrm>
              <a:off x="5403" y="3611"/>
              <a:ext cx="7795" cy="4227"/>
              <a:chOff x="5403" y="3611"/>
              <a:chExt cx="7795" cy="4227"/>
            </a:xfrm>
          </p:grpSpPr>
          <p:graphicFrame>
            <p:nvGraphicFramePr>
              <p:cNvPr id="3" name="对象 2">
                <a:hlinkClick r:id="" action="ppaction://ole?verb="/>
              </p:cNvPr>
              <p:cNvGraphicFramePr>
                <a:graphicFrameLocks noChangeAspect="1"/>
              </p:cNvGraphicFramePr>
              <p:nvPr/>
            </p:nvGraphicFramePr>
            <p:xfrm>
              <a:off x="5865" y="3611"/>
              <a:ext cx="569" cy="737"/>
            </p:xfrm>
            <a:graphic>
              <a:graphicData uri="http://schemas.openxmlformats.org/presentationml/2006/ole">
                <mc:AlternateContent xmlns:mc="http://schemas.openxmlformats.org/markup-compatibility/2006">
                  <mc:Choice xmlns:v="urn:schemas-microsoft-com:vml" Requires="v">
                    <p:oleObj spid="_x0000_s5" name="" r:id="rId2" imgW="215900" imgH="279400" progId="Equation.KSEE3">
                      <p:embed/>
                    </p:oleObj>
                  </mc:Choice>
                  <mc:Fallback>
                    <p:oleObj name="" r:id="rId2" imgW="215900" imgH="279400" progId="Equation.KSEE3">
                      <p:embed/>
                      <p:pic>
                        <p:nvPicPr>
                          <p:cNvPr id="0" name="图片 4097"/>
                          <p:cNvPicPr/>
                          <p:nvPr/>
                        </p:nvPicPr>
                        <p:blipFill>
                          <a:blip r:embed="rId3"/>
                          <a:stretch>
                            <a:fillRect/>
                          </a:stretch>
                        </p:blipFill>
                        <p:spPr>
                          <a:xfrm>
                            <a:off x="5865" y="3611"/>
                            <a:ext cx="569" cy="737"/>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1130" y="3611"/>
              <a:ext cx="569" cy="737"/>
            </p:xfrm>
            <a:graphic>
              <a:graphicData uri="http://schemas.openxmlformats.org/presentationml/2006/ole">
                <mc:AlternateContent xmlns:mc="http://schemas.openxmlformats.org/markup-compatibility/2006">
                  <mc:Choice xmlns:v="urn:schemas-microsoft-com:vml" Requires="v">
                    <p:oleObj spid="_x0000_s8" name="" r:id="rId4" imgW="215900" imgH="279400" progId="Equation.KSEE3">
                      <p:embed/>
                    </p:oleObj>
                  </mc:Choice>
                  <mc:Fallback>
                    <p:oleObj name="" r:id="rId4" imgW="215900" imgH="279400" progId="Equation.KSEE3">
                      <p:embed/>
                      <p:pic>
                        <p:nvPicPr>
                          <p:cNvPr id="0" name="图片 4097"/>
                          <p:cNvPicPr/>
                          <p:nvPr/>
                        </p:nvPicPr>
                        <p:blipFill>
                          <a:blip r:embed="rId5"/>
                          <a:stretch>
                            <a:fillRect/>
                          </a:stretch>
                        </p:blipFill>
                        <p:spPr>
                          <a:xfrm>
                            <a:off x="11130" y="3611"/>
                            <a:ext cx="569" cy="737"/>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5403" y="4193"/>
              <a:ext cx="569" cy="737"/>
            </p:xfrm>
            <a:graphic>
              <a:graphicData uri="http://schemas.openxmlformats.org/presentationml/2006/ole">
                <mc:AlternateContent xmlns:mc="http://schemas.openxmlformats.org/markup-compatibility/2006">
                  <mc:Choice xmlns:v="urn:schemas-microsoft-com:vml" Requires="v">
                    <p:oleObj spid="_x0000_s10" name="" r:id="rId6" imgW="215900" imgH="279400" progId="Equation.KSEE3">
                      <p:embed/>
                    </p:oleObj>
                  </mc:Choice>
                  <mc:Fallback>
                    <p:oleObj name="" r:id="rId6" imgW="215900" imgH="279400" progId="Equation.KSEE3">
                      <p:embed/>
                      <p:pic>
                        <p:nvPicPr>
                          <p:cNvPr id="0" name="图片 4097"/>
                          <p:cNvPicPr/>
                          <p:nvPr/>
                        </p:nvPicPr>
                        <p:blipFill>
                          <a:blip r:embed="rId7"/>
                          <a:stretch>
                            <a:fillRect/>
                          </a:stretch>
                        </p:blipFill>
                        <p:spPr>
                          <a:xfrm>
                            <a:off x="5403" y="4193"/>
                            <a:ext cx="569" cy="737"/>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0220" y="4193"/>
              <a:ext cx="569" cy="737"/>
            </p:xfrm>
            <a:graphic>
              <a:graphicData uri="http://schemas.openxmlformats.org/presentationml/2006/ole">
                <mc:AlternateContent xmlns:mc="http://schemas.openxmlformats.org/markup-compatibility/2006">
                  <mc:Choice xmlns:v="urn:schemas-microsoft-com:vml" Requires="v">
                    <p:oleObj spid="_x0000_s13" name="" r:id="rId8" imgW="215900" imgH="279400" progId="Equation.KSEE3">
                      <p:embed/>
                    </p:oleObj>
                  </mc:Choice>
                  <mc:Fallback>
                    <p:oleObj name="" r:id="rId8" imgW="215900" imgH="279400" progId="Equation.KSEE3">
                      <p:embed/>
                      <p:pic>
                        <p:nvPicPr>
                          <p:cNvPr id="0" name="图片 4097"/>
                          <p:cNvPicPr/>
                          <p:nvPr/>
                        </p:nvPicPr>
                        <p:blipFill>
                          <a:blip r:embed="rId5"/>
                          <a:stretch>
                            <a:fillRect/>
                          </a:stretch>
                        </p:blipFill>
                        <p:spPr>
                          <a:xfrm>
                            <a:off x="10220" y="4193"/>
                            <a:ext cx="569" cy="737"/>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5403" y="4775"/>
              <a:ext cx="569" cy="737"/>
            </p:xfrm>
            <a:graphic>
              <a:graphicData uri="http://schemas.openxmlformats.org/presentationml/2006/ole">
                <mc:AlternateContent xmlns:mc="http://schemas.openxmlformats.org/markup-compatibility/2006">
                  <mc:Choice xmlns:v="urn:schemas-microsoft-com:vml" Requires="v">
                    <p:oleObj spid="_x0000_s19" name="" r:id="rId9" imgW="215900" imgH="279400" progId="Equation.KSEE3">
                      <p:embed/>
                    </p:oleObj>
                  </mc:Choice>
                  <mc:Fallback>
                    <p:oleObj name="" r:id="rId9" imgW="215900" imgH="279400" progId="Equation.KSEE3">
                      <p:embed/>
                      <p:pic>
                        <p:nvPicPr>
                          <p:cNvPr id="0" name="图片 4097"/>
                          <p:cNvPicPr/>
                          <p:nvPr/>
                        </p:nvPicPr>
                        <p:blipFill>
                          <a:blip r:embed="rId7"/>
                          <a:stretch>
                            <a:fillRect/>
                          </a:stretch>
                        </p:blipFill>
                        <p:spPr>
                          <a:xfrm>
                            <a:off x="5403" y="4775"/>
                            <a:ext cx="569" cy="737"/>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10561" y="4775"/>
              <a:ext cx="569" cy="737"/>
            </p:xfrm>
            <a:graphic>
              <a:graphicData uri="http://schemas.openxmlformats.org/presentationml/2006/ole">
                <mc:AlternateContent xmlns:mc="http://schemas.openxmlformats.org/markup-compatibility/2006">
                  <mc:Choice xmlns:v="urn:schemas-microsoft-com:vml" Requires="v">
                    <p:oleObj spid="_x0000_s21" name="" r:id="rId10" imgW="215900" imgH="279400" progId="Equation.KSEE3">
                      <p:embed/>
                    </p:oleObj>
                  </mc:Choice>
                  <mc:Fallback>
                    <p:oleObj name="" r:id="rId10" imgW="215900" imgH="279400" progId="Equation.KSEE3">
                      <p:embed/>
                      <p:pic>
                        <p:nvPicPr>
                          <p:cNvPr id="0" name="图片 4097"/>
                          <p:cNvPicPr/>
                          <p:nvPr/>
                        </p:nvPicPr>
                        <p:blipFill>
                          <a:blip r:embed="rId5"/>
                          <a:stretch>
                            <a:fillRect/>
                          </a:stretch>
                        </p:blipFill>
                        <p:spPr>
                          <a:xfrm>
                            <a:off x="10561" y="4775"/>
                            <a:ext cx="569" cy="737"/>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8876" y="5356"/>
              <a:ext cx="569" cy="737"/>
            </p:xfrm>
            <a:graphic>
              <a:graphicData uri="http://schemas.openxmlformats.org/presentationml/2006/ole">
                <mc:AlternateContent xmlns:mc="http://schemas.openxmlformats.org/markup-compatibility/2006">
                  <mc:Choice xmlns:v="urn:schemas-microsoft-com:vml" Requires="v">
                    <p:oleObj spid="_x0000_s25" name="" r:id="rId11" imgW="215900" imgH="279400" progId="Equation.KSEE3">
                      <p:embed/>
                    </p:oleObj>
                  </mc:Choice>
                  <mc:Fallback>
                    <p:oleObj name="" r:id="rId11" imgW="215900" imgH="279400" progId="Equation.KSEE3">
                      <p:embed/>
                      <p:pic>
                        <p:nvPicPr>
                          <p:cNvPr id="0" name="图片 4097"/>
                          <p:cNvPicPr/>
                          <p:nvPr/>
                        </p:nvPicPr>
                        <p:blipFill>
                          <a:blip r:embed="rId7"/>
                          <a:stretch>
                            <a:fillRect/>
                          </a:stretch>
                        </p:blipFill>
                        <p:spPr>
                          <a:xfrm>
                            <a:off x="8876" y="5356"/>
                            <a:ext cx="569" cy="737"/>
                          </a:xfrm>
                          <a:prstGeom prst="rect">
                            <a:avLst/>
                          </a:prstGeom>
                        </p:spPr>
                      </p:pic>
                    </p:oleObj>
                  </mc:Fallback>
                </mc:AlternateContent>
              </a:graphicData>
            </a:graphic>
          </p:graphicFrame>
          <p:graphicFrame>
            <p:nvGraphicFramePr>
              <p:cNvPr id="26" name="对象 25">
                <a:hlinkClick r:id="" action="ppaction://ole?verb="/>
              </p:cNvPr>
              <p:cNvGraphicFramePr>
                <a:graphicFrameLocks noChangeAspect="1"/>
              </p:cNvGraphicFramePr>
              <p:nvPr/>
            </p:nvGraphicFramePr>
            <p:xfrm>
              <a:off x="9651" y="5357"/>
              <a:ext cx="569" cy="737"/>
            </p:xfrm>
            <a:graphic>
              <a:graphicData uri="http://schemas.openxmlformats.org/presentationml/2006/ole">
                <mc:AlternateContent xmlns:mc="http://schemas.openxmlformats.org/markup-compatibility/2006">
                  <mc:Choice xmlns:v="urn:schemas-microsoft-com:vml" Requires="v">
                    <p:oleObj spid="_x0000_s27" name="" r:id="rId12" imgW="215900" imgH="279400" progId="Equation.KSEE3">
                      <p:embed/>
                    </p:oleObj>
                  </mc:Choice>
                  <mc:Fallback>
                    <p:oleObj name="" r:id="rId12" imgW="215900" imgH="279400" progId="Equation.KSEE3">
                      <p:embed/>
                      <p:pic>
                        <p:nvPicPr>
                          <p:cNvPr id="0" name="图片 4097"/>
                          <p:cNvPicPr/>
                          <p:nvPr/>
                        </p:nvPicPr>
                        <p:blipFill>
                          <a:blip r:embed="rId5"/>
                          <a:stretch>
                            <a:fillRect/>
                          </a:stretch>
                        </p:blipFill>
                        <p:spPr>
                          <a:xfrm>
                            <a:off x="9651" y="5357"/>
                            <a:ext cx="569" cy="737"/>
                          </a:xfrm>
                          <a:prstGeom prst="rect">
                            <a:avLst/>
                          </a:prstGeom>
                        </p:spPr>
                      </p:pic>
                    </p:oleObj>
                  </mc:Fallback>
                </mc:AlternateContent>
              </a:graphicData>
            </a:graphic>
          </p:graphicFrame>
          <p:graphicFrame>
            <p:nvGraphicFramePr>
              <p:cNvPr id="28" name="对象 27">
                <a:hlinkClick r:id="" action="ppaction://ole?verb="/>
              </p:cNvPr>
              <p:cNvGraphicFramePr>
                <a:graphicFrameLocks noChangeAspect="1"/>
              </p:cNvGraphicFramePr>
              <p:nvPr/>
            </p:nvGraphicFramePr>
            <p:xfrm>
              <a:off x="12595" y="5390"/>
              <a:ext cx="603" cy="670"/>
            </p:xfrm>
            <a:graphic>
              <a:graphicData uri="http://schemas.openxmlformats.org/presentationml/2006/ole">
                <mc:AlternateContent xmlns:mc="http://schemas.openxmlformats.org/markup-compatibility/2006">
                  <mc:Choice xmlns:v="urn:schemas-microsoft-com:vml" Requires="v">
                    <p:oleObj spid="_x0000_s29" name="" r:id="rId13" imgW="228600" imgH="254000" progId="Equation.KSEE3">
                      <p:embed/>
                    </p:oleObj>
                  </mc:Choice>
                  <mc:Fallback>
                    <p:oleObj name="" r:id="rId13" imgW="228600" imgH="254000" progId="Equation.KSEE3">
                      <p:embed/>
                      <p:pic>
                        <p:nvPicPr>
                          <p:cNvPr id="0" name="图片 4097"/>
                          <p:cNvPicPr/>
                          <p:nvPr/>
                        </p:nvPicPr>
                        <p:blipFill>
                          <a:blip r:embed="rId14"/>
                          <a:stretch>
                            <a:fillRect/>
                          </a:stretch>
                        </p:blipFill>
                        <p:spPr>
                          <a:xfrm>
                            <a:off x="12595" y="5390"/>
                            <a:ext cx="603" cy="670"/>
                          </a:xfrm>
                          <a:prstGeom prst="rect">
                            <a:avLst/>
                          </a:prstGeom>
                        </p:spPr>
                      </p:pic>
                    </p:oleObj>
                  </mc:Fallback>
                </mc:AlternateContent>
              </a:graphicData>
            </a:graphic>
          </p:graphicFrame>
          <p:graphicFrame>
            <p:nvGraphicFramePr>
              <p:cNvPr id="31" name="对象 30">
                <a:hlinkClick r:id="" action="ppaction://ole?verb="/>
              </p:cNvPr>
              <p:cNvGraphicFramePr>
                <a:graphicFrameLocks noChangeAspect="1"/>
              </p:cNvGraphicFramePr>
              <p:nvPr/>
            </p:nvGraphicFramePr>
            <p:xfrm>
              <a:off x="7931" y="6491"/>
              <a:ext cx="569" cy="737"/>
            </p:xfrm>
            <a:graphic>
              <a:graphicData uri="http://schemas.openxmlformats.org/presentationml/2006/ole">
                <mc:AlternateContent xmlns:mc="http://schemas.openxmlformats.org/markup-compatibility/2006">
                  <mc:Choice xmlns:v="urn:schemas-microsoft-com:vml" Requires="v">
                    <p:oleObj spid="_x0000_s33" name="" r:id="rId15" imgW="215900" imgH="279400" progId="Equation.KSEE3">
                      <p:embed/>
                    </p:oleObj>
                  </mc:Choice>
                  <mc:Fallback>
                    <p:oleObj name="" r:id="rId15" imgW="215900" imgH="279400" progId="Equation.KSEE3">
                      <p:embed/>
                      <p:pic>
                        <p:nvPicPr>
                          <p:cNvPr id="0" name="图片 4097"/>
                          <p:cNvPicPr/>
                          <p:nvPr/>
                        </p:nvPicPr>
                        <p:blipFill>
                          <a:blip r:embed="rId7"/>
                          <a:stretch>
                            <a:fillRect/>
                          </a:stretch>
                        </p:blipFill>
                        <p:spPr>
                          <a:xfrm>
                            <a:off x="7931" y="6491"/>
                            <a:ext cx="569" cy="737"/>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8876" y="6524"/>
              <a:ext cx="569" cy="737"/>
            </p:xfrm>
            <a:graphic>
              <a:graphicData uri="http://schemas.openxmlformats.org/presentationml/2006/ole">
                <mc:AlternateContent xmlns:mc="http://schemas.openxmlformats.org/markup-compatibility/2006">
                  <mc:Choice xmlns:v="urn:schemas-microsoft-com:vml" Requires="v">
                    <p:oleObj spid="_x0000_s35" name="" r:id="rId16" imgW="215900" imgH="279400" progId="Equation.KSEE3">
                      <p:embed/>
                    </p:oleObj>
                  </mc:Choice>
                  <mc:Fallback>
                    <p:oleObj name="" r:id="rId16" imgW="215900" imgH="279400" progId="Equation.KSEE3">
                      <p:embed/>
                      <p:pic>
                        <p:nvPicPr>
                          <p:cNvPr id="0" name="图片 4097"/>
                          <p:cNvPicPr/>
                          <p:nvPr/>
                        </p:nvPicPr>
                        <p:blipFill>
                          <a:blip r:embed="rId5"/>
                          <a:stretch>
                            <a:fillRect/>
                          </a:stretch>
                        </p:blipFill>
                        <p:spPr>
                          <a:xfrm>
                            <a:off x="8876" y="6524"/>
                            <a:ext cx="569" cy="737"/>
                          </a:xfrm>
                          <a:prstGeom prst="rect">
                            <a:avLst/>
                          </a:prstGeom>
                        </p:spPr>
                      </p:pic>
                    </p:oleObj>
                  </mc:Fallback>
                </mc:AlternateContent>
              </a:graphicData>
            </a:graphic>
          </p:graphicFrame>
          <p:graphicFrame>
            <p:nvGraphicFramePr>
              <p:cNvPr id="36" name="对象 35">
                <a:hlinkClick r:id="" action="ppaction://ole?verb="/>
              </p:cNvPr>
              <p:cNvGraphicFramePr>
                <a:graphicFrameLocks noChangeAspect="1"/>
              </p:cNvGraphicFramePr>
              <p:nvPr/>
            </p:nvGraphicFramePr>
            <p:xfrm>
              <a:off x="11699" y="6558"/>
              <a:ext cx="603" cy="670"/>
            </p:xfrm>
            <a:graphic>
              <a:graphicData uri="http://schemas.openxmlformats.org/presentationml/2006/ole">
                <mc:AlternateContent xmlns:mc="http://schemas.openxmlformats.org/markup-compatibility/2006">
                  <mc:Choice xmlns:v="urn:schemas-microsoft-com:vml" Requires="v">
                    <p:oleObj spid="_x0000_s37" name="" r:id="rId17" imgW="228600" imgH="254000" progId="Equation.KSEE3">
                      <p:embed/>
                    </p:oleObj>
                  </mc:Choice>
                  <mc:Fallback>
                    <p:oleObj name="" r:id="rId17" imgW="228600" imgH="254000" progId="Equation.KSEE3">
                      <p:embed/>
                      <p:pic>
                        <p:nvPicPr>
                          <p:cNvPr id="0" name="图片 4097"/>
                          <p:cNvPicPr/>
                          <p:nvPr/>
                        </p:nvPicPr>
                        <p:blipFill>
                          <a:blip r:embed="rId14"/>
                          <a:stretch>
                            <a:fillRect/>
                          </a:stretch>
                        </p:blipFill>
                        <p:spPr>
                          <a:xfrm>
                            <a:off x="11699" y="6558"/>
                            <a:ext cx="603" cy="670"/>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8307" y="7101"/>
              <a:ext cx="569" cy="737"/>
            </p:xfrm>
            <a:graphic>
              <a:graphicData uri="http://schemas.openxmlformats.org/presentationml/2006/ole">
                <mc:AlternateContent xmlns:mc="http://schemas.openxmlformats.org/markup-compatibility/2006">
                  <mc:Choice xmlns:v="urn:schemas-microsoft-com:vml" Requires="v">
                    <p:oleObj spid="_x0000_s39" name="" r:id="rId18" imgW="215900" imgH="279400" progId="Equation.KSEE3">
                      <p:embed/>
                    </p:oleObj>
                  </mc:Choice>
                  <mc:Fallback>
                    <p:oleObj name="" r:id="rId18" imgW="215900" imgH="279400" progId="Equation.KSEE3">
                      <p:embed/>
                      <p:pic>
                        <p:nvPicPr>
                          <p:cNvPr id="0" name="图片 4097"/>
                          <p:cNvPicPr/>
                          <p:nvPr/>
                        </p:nvPicPr>
                        <p:blipFill>
                          <a:blip r:embed="rId7"/>
                          <a:stretch>
                            <a:fillRect/>
                          </a:stretch>
                        </p:blipFill>
                        <p:spPr>
                          <a:xfrm>
                            <a:off x="8307" y="7101"/>
                            <a:ext cx="569" cy="737"/>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9055" y="7101"/>
              <a:ext cx="569" cy="737"/>
            </p:xfrm>
            <a:graphic>
              <a:graphicData uri="http://schemas.openxmlformats.org/presentationml/2006/ole">
                <mc:AlternateContent xmlns:mc="http://schemas.openxmlformats.org/markup-compatibility/2006">
                  <mc:Choice xmlns:v="urn:schemas-microsoft-com:vml" Requires="v">
                    <p:oleObj spid="_x0000_s41" name="" r:id="rId19" imgW="215900" imgH="279400" progId="Equation.KSEE3">
                      <p:embed/>
                    </p:oleObj>
                  </mc:Choice>
                  <mc:Fallback>
                    <p:oleObj name="" r:id="rId19" imgW="215900" imgH="279400" progId="Equation.KSEE3">
                      <p:embed/>
                      <p:pic>
                        <p:nvPicPr>
                          <p:cNvPr id="0" name="图片 4097"/>
                          <p:cNvPicPr/>
                          <p:nvPr/>
                        </p:nvPicPr>
                        <p:blipFill>
                          <a:blip r:embed="rId5"/>
                          <a:stretch>
                            <a:fillRect/>
                          </a:stretch>
                        </p:blipFill>
                        <p:spPr>
                          <a:xfrm>
                            <a:off x="9055" y="7101"/>
                            <a:ext cx="569" cy="737"/>
                          </a:xfrm>
                          <a:prstGeom prst="rect">
                            <a:avLst/>
                          </a:prstGeom>
                        </p:spPr>
                      </p:pic>
                    </p:oleObj>
                  </mc:Fallback>
                </mc:AlternateContent>
              </a:graphicData>
            </a:graphic>
          </p:graphicFrame>
          <p:graphicFrame>
            <p:nvGraphicFramePr>
              <p:cNvPr id="47" name="对象 46">
                <a:hlinkClick r:id="" action="ppaction://ole?verb="/>
              </p:cNvPr>
              <p:cNvGraphicFramePr>
                <a:graphicFrameLocks noChangeAspect="1"/>
              </p:cNvGraphicFramePr>
              <p:nvPr/>
            </p:nvGraphicFramePr>
            <p:xfrm>
              <a:off x="11992" y="7135"/>
              <a:ext cx="603" cy="670"/>
            </p:xfrm>
            <a:graphic>
              <a:graphicData uri="http://schemas.openxmlformats.org/presentationml/2006/ole">
                <mc:AlternateContent xmlns:mc="http://schemas.openxmlformats.org/markup-compatibility/2006">
                  <mc:Choice xmlns:v="urn:schemas-microsoft-com:vml" Requires="v">
                    <p:oleObj spid="_x0000_s48" name="" r:id="rId20" imgW="228600" imgH="254000" progId="Equation.KSEE3">
                      <p:embed/>
                    </p:oleObj>
                  </mc:Choice>
                  <mc:Fallback>
                    <p:oleObj name="" r:id="rId20" imgW="228600" imgH="254000" progId="Equation.KSEE3">
                      <p:embed/>
                      <p:pic>
                        <p:nvPicPr>
                          <p:cNvPr id="0" name="图片 4097"/>
                          <p:cNvPicPr/>
                          <p:nvPr/>
                        </p:nvPicPr>
                        <p:blipFill>
                          <a:blip r:embed="rId14"/>
                          <a:stretch>
                            <a:fillRect/>
                          </a:stretch>
                        </p:blipFill>
                        <p:spPr>
                          <a:xfrm>
                            <a:off x="11992" y="7135"/>
                            <a:ext cx="603" cy="670"/>
                          </a:xfrm>
                          <a:prstGeom prst="rect">
                            <a:avLst/>
                          </a:prstGeom>
                        </p:spPr>
                      </p:pic>
                    </p:oleObj>
                  </mc:Fallback>
                </mc:AlternateContent>
              </a:graphicData>
            </a:graphic>
          </p:graphicFrame>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342024" y="1009081"/>
            <a:ext cx="36736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28088" y="154358"/>
            <a:ext cx="2892484" cy="798359"/>
          </a:xfrm>
          <a:prstGeom prst="rect">
            <a:avLst/>
          </a:prstGeom>
        </p:spPr>
      </p:pic>
      <p:sp>
        <p:nvSpPr>
          <p:cNvPr id="4" name="矩形 3"/>
          <p:cNvSpPr/>
          <p:nvPr/>
        </p:nvSpPr>
        <p:spPr>
          <a:xfrm flipV="1">
            <a:off x="240633" y="1011588"/>
            <a:ext cx="5277852" cy="9167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标题 1"/>
          <p:cNvSpPr/>
          <p:nvPr/>
        </p:nvSpPr>
        <p:spPr bwMode="auto">
          <a:xfrm>
            <a:off x="97790" y="358775"/>
            <a:ext cx="593280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buClrTx/>
              <a:buFontTx/>
              <a:buNone/>
            </a:pPr>
            <a:r>
              <a:rPr lang="en-US" altLang="zh-CN" sz="2800" b="1" dirty="0">
                <a:solidFill>
                  <a:srgbClr val="C00000"/>
                </a:solidFill>
                <a:latin typeface="微软雅黑" panose="020B0503020204020204" pitchFamily="34" charset="-122"/>
                <a:ea typeface="微软雅黑" panose="020B0503020204020204" pitchFamily="34" charset="-122"/>
                <a:sym typeface="+mn-ea"/>
              </a:rPr>
              <a:t>2.4 </a:t>
            </a:r>
            <a:r>
              <a:rPr lang="zh-CN" altLang="en-US" sz="2800" b="1" dirty="0">
                <a:solidFill>
                  <a:srgbClr val="C00000"/>
                </a:solidFill>
                <a:latin typeface="微软雅黑" panose="020B0503020204020204" pitchFamily="34" charset="-122"/>
                <a:ea typeface="微软雅黑" panose="020B0503020204020204" pitchFamily="34" charset="-122"/>
                <a:sym typeface="+mn-ea"/>
              </a:rPr>
              <a:t>面向目标</a:t>
            </a:r>
            <a:r>
              <a:rPr lang="zh-CN" altLang="en-US" sz="2800" b="1" dirty="0">
                <a:solidFill>
                  <a:srgbClr val="C00000"/>
                </a:solidFill>
                <a:latin typeface="微软雅黑" panose="020B0503020204020204" pitchFamily="34" charset="-122"/>
                <a:ea typeface="微软雅黑" panose="020B0503020204020204" pitchFamily="34" charset="-122"/>
                <a:sym typeface="+mn-ea"/>
              </a:rPr>
              <a:t>的自动网格加密的流程</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grpSp>
        <p:nvGrpSpPr>
          <p:cNvPr id="21" name="组合 20"/>
          <p:cNvGrpSpPr/>
          <p:nvPr/>
        </p:nvGrpSpPr>
        <p:grpSpPr>
          <a:xfrm>
            <a:off x="486410" y="1373505"/>
            <a:ext cx="4925060" cy="5104130"/>
            <a:chOff x="4083" y="2135"/>
            <a:chExt cx="7756" cy="8038"/>
          </a:xfrm>
        </p:grpSpPr>
        <p:graphicFrame>
          <p:nvGraphicFramePr>
            <p:cNvPr id="13" name="对象 12"/>
            <p:cNvGraphicFramePr/>
            <p:nvPr/>
          </p:nvGraphicFramePr>
          <p:xfrm>
            <a:off x="4083" y="2135"/>
            <a:ext cx="7756" cy="8038"/>
          </p:xfrm>
          <a:graphic>
            <a:graphicData uri="http://schemas.openxmlformats.org/presentationml/2006/ole">
              <mc:AlternateContent xmlns:mc="http://schemas.openxmlformats.org/markup-compatibility/2006">
                <mc:Choice xmlns:v="urn:schemas-microsoft-com:vml" Requires="v">
                  <p:oleObj spid="_x0000_s14" name="" r:id="rId2" imgW="3361690" imgH="3522345" progId="Visio.Drawing.15">
                    <p:embed/>
                  </p:oleObj>
                </mc:Choice>
                <mc:Fallback>
                  <p:oleObj name="" r:id="rId2" imgW="3361690" imgH="3522345" progId="Visio.Drawing.15">
                    <p:embed/>
                    <p:pic>
                      <p:nvPicPr>
                        <p:cNvPr id="0" name="图片 13"/>
                        <p:cNvPicPr/>
                        <p:nvPr/>
                      </p:nvPicPr>
                      <p:blipFill>
                        <a:blip r:embed="rId3"/>
                        <a:stretch>
                          <a:fillRect/>
                        </a:stretch>
                      </p:blipFill>
                      <p:spPr>
                        <a:xfrm>
                          <a:off x="4083" y="2135"/>
                          <a:ext cx="7756" cy="8038"/>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7207" y="6231"/>
            <a:ext cx="364" cy="510"/>
          </p:xfrm>
          <a:graphic>
            <a:graphicData uri="http://schemas.openxmlformats.org/presentationml/2006/ole">
              <mc:AlternateContent xmlns:mc="http://schemas.openxmlformats.org/markup-compatibility/2006">
                <mc:Choice xmlns:v="urn:schemas-microsoft-com:vml" Requires="v">
                  <p:oleObj spid="_x0000_s5121" name="" r:id="rId4" imgW="190500" imgH="266700" progId="Equation.KSEE3">
                    <p:embed/>
                  </p:oleObj>
                </mc:Choice>
                <mc:Fallback>
                  <p:oleObj name="" r:id="rId4" imgW="190500" imgH="266700" progId="Equation.KSEE3">
                    <p:embed/>
                    <p:pic>
                      <p:nvPicPr>
                        <p:cNvPr id="0" name="图片 5120"/>
                        <p:cNvPicPr/>
                        <p:nvPr/>
                      </p:nvPicPr>
                      <p:blipFill>
                        <a:blip r:embed="rId5"/>
                        <a:stretch>
                          <a:fillRect/>
                        </a:stretch>
                      </p:blipFill>
                      <p:spPr>
                        <a:xfrm>
                          <a:off x="7207" y="6231"/>
                          <a:ext cx="364" cy="51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5979" y="7715"/>
            <a:ext cx="1727" cy="899"/>
          </p:xfrm>
          <a:graphic>
            <a:graphicData uri="http://schemas.openxmlformats.org/presentationml/2006/ole">
              <mc:AlternateContent xmlns:mc="http://schemas.openxmlformats.org/markup-compatibility/2006">
                <mc:Choice xmlns:v="urn:schemas-microsoft-com:vml" Requires="v">
                  <p:oleObj spid="_x0000_s6" name="" r:id="rId6" imgW="977900" imgH="508000" progId="Equation.KSEE3">
                    <p:embed/>
                  </p:oleObj>
                </mc:Choice>
                <mc:Fallback>
                  <p:oleObj name="" r:id="rId6" imgW="977900" imgH="508000" progId="Equation.KSEE3">
                    <p:embed/>
                    <p:pic>
                      <p:nvPicPr>
                        <p:cNvPr id="0" name="图片 5120"/>
                        <p:cNvPicPr/>
                        <p:nvPr/>
                      </p:nvPicPr>
                      <p:blipFill>
                        <a:blip r:embed="rId7"/>
                        <a:stretch>
                          <a:fillRect/>
                        </a:stretch>
                      </p:blipFill>
                      <p:spPr>
                        <a:xfrm>
                          <a:off x="5979" y="7715"/>
                          <a:ext cx="1727" cy="899"/>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10083" y="6084"/>
            <a:ext cx="995" cy="510"/>
          </p:xfrm>
          <a:graphic>
            <a:graphicData uri="http://schemas.openxmlformats.org/presentationml/2006/ole">
              <mc:AlternateContent xmlns:mc="http://schemas.openxmlformats.org/markup-compatibility/2006">
                <mc:Choice xmlns:v="urn:schemas-microsoft-com:vml" Requires="v">
                  <p:oleObj spid="_x0000_s18" name="" r:id="rId8" imgW="520700" imgH="266700" progId="Equation.KSEE3">
                    <p:embed/>
                  </p:oleObj>
                </mc:Choice>
                <mc:Fallback>
                  <p:oleObj name="" r:id="rId8" imgW="520700" imgH="266700" progId="Equation.KSEE3">
                    <p:embed/>
                    <p:pic>
                      <p:nvPicPr>
                        <p:cNvPr id="0" name="图片 5120"/>
                        <p:cNvPicPr/>
                        <p:nvPr/>
                      </p:nvPicPr>
                      <p:blipFill>
                        <a:blip r:embed="rId9"/>
                        <a:stretch>
                          <a:fillRect/>
                        </a:stretch>
                      </p:blipFill>
                      <p:spPr>
                        <a:xfrm>
                          <a:off x="10083" y="6084"/>
                          <a:ext cx="995" cy="51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10823" y="8100"/>
            <a:ext cx="332" cy="394"/>
          </p:xfrm>
          <a:graphic>
            <a:graphicData uri="http://schemas.openxmlformats.org/presentationml/2006/ole">
              <mc:AlternateContent xmlns:mc="http://schemas.openxmlformats.org/markup-compatibility/2006">
                <mc:Choice xmlns:v="urn:schemas-microsoft-com:vml" Requires="v">
                  <p:oleObj spid="_x0000_s20" name="" r:id="rId10" imgW="203200" imgH="241300" progId="Equation.KSEE3">
                    <p:embed/>
                  </p:oleObj>
                </mc:Choice>
                <mc:Fallback>
                  <p:oleObj name="" r:id="rId10" imgW="203200" imgH="241300" progId="Equation.KSEE3">
                    <p:embed/>
                    <p:pic>
                      <p:nvPicPr>
                        <p:cNvPr id="0" name="图片 5120"/>
                        <p:cNvPicPr/>
                        <p:nvPr/>
                      </p:nvPicPr>
                      <p:blipFill>
                        <a:blip r:embed="rId11"/>
                        <a:stretch>
                          <a:fillRect/>
                        </a:stretch>
                      </p:blipFill>
                      <p:spPr>
                        <a:xfrm>
                          <a:off x="10823" y="8100"/>
                          <a:ext cx="332" cy="394"/>
                        </a:xfrm>
                        <a:prstGeom prst="rect">
                          <a:avLst/>
                        </a:prstGeom>
                      </p:spPr>
                    </p:pic>
                  </p:oleObj>
                </mc:Fallback>
              </mc:AlternateContent>
            </a:graphicData>
          </a:graphic>
        </p:graphicFrame>
      </p:grpSp>
      <p:graphicFrame>
        <p:nvGraphicFramePr>
          <p:cNvPr id="24" name="对象 23">
            <a:hlinkClick r:id="" action="ppaction://ole?verb="/>
          </p:cNvPr>
          <p:cNvGraphicFramePr>
            <a:graphicFrameLocks noChangeAspect="1"/>
          </p:cNvGraphicFramePr>
          <p:nvPr/>
        </p:nvGraphicFramePr>
        <p:xfrm>
          <a:off x="6514465" y="2663190"/>
          <a:ext cx="1382395" cy="820420"/>
        </p:xfrm>
        <a:graphic>
          <a:graphicData uri="http://schemas.openxmlformats.org/presentationml/2006/ole">
            <mc:AlternateContent xmlns:mc="http://schemas.openxmlformats.org/markup-compatibility/2006">
              <mc:Choice xmlns:v="urn:schemas-microsoft-com:vml" Requires="v">
                <p:oleObj spid="_x0000_s5122" name="" r:id="rId12" imgW="812800" imgH="482600" progId="Equation.KSEE3">
                  <p:embed/>
                </p:oleObj>
              </mc:Choice>
              <mc:Fallback>
                <p:oleObj name="" r:id="rId12" imgW="812800" imgH="482600" progId="Equation.KSEE3">
                  <p:embed/>
                  <p:pic>
                    <p:nvPicPr>
                      <p:cNvPr id="0" name="图片 5121"/>
                      <p:cNvPicPr/>
                      <p:nvPr/>
                    </p:nvPicPr>
                    <p:blipFill>
                      <a:blip r:embed="rId13"/>
                      <a:stretch>
                        <a:fillRect/>
                      </a:stretch>
                    </p:blipFill>
                    <p:spPr>
                      <a:xfrm>
                        <a:off x="6514465" y="2663190"/>
                        <a:ext cx="1382395" cy="820420"/>
                      </a:xfrm>
                      <a:prstGeom prst="rect">
                        <a:avLst/>
                      </a:prstGeom>
                    </p:spPr>
                  </p:pic>
                </p:oleObj>
              </mc:Fallback>
            </mc:AlternateContent>
          </a:graphicData>
        </a:graphic>
      </p:graphicFrame>
      <p:sp>
        <p:nvSpPr>
          <p:cNvPr id="30" name="矩形 17"/>
          <p:cNvSpPr>
            <a:spLocks noChangeArrowheads="1"/>
          </p:cNvSpPr>
          <p:nvPr/>
        </p:nvSpPr>
        <p:spPr bwMode="auto">
          <a:xfrm>
            <a:off x="5273040" y="1838960"/>
            <a:ext cx="36093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lnSpc>
                <a:spcPct val="120000"/>
              </a:lnSpc>
            </a:pPr>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其中，全局相对误差估计的计算公式为：</a:t>
            </a:r>
            <a:endParaRPr lang="zh-CN" altLang="en-US" sz="2000" dirty="0">
              <a:latin typeface="微软雅黑" panose="020B0503020204020204" pitchFamily="34" charset="-122"/>
              <a:ea typeface="微软雅黑" panose="020B0503020204020204" pitchFamily="34" charset="-122"/>
            </a:endParaRPr>
          </a:p>
        </p:txBody>
      </p:sp>
      <p:sp>
        <p:nvSpPr>
          <p:cNvPr id="26" name="矩形 17"/>
          <p:cNvSpPr>
            <a:spLocks noChangeArrowheads="1"/>
          </p:cNvSpPr>
          <p:nvPr/>
        </p:nvSpPr>
        <p:spPr bwMode="auto">
          <a:xfrm>
            <a:off x="5411470" y="3632200"/>
            <a:ext cx="36093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100">
                <a:solidFill>
                  <a:schemeClr val="tx1"/>
                </a:solidFill>
                <a:latin typeface="Arial" panose="020B0604020202020204" pitchFamily="34" charset="0"/>
                <a:ea typeface="黑体" panose="02010609060101010101" pitchFamily="2" charset="-122"/>
              </a:defRPr>
            </a:lvl1pPr>
            <a:lvl2pPr marL="742950" indent="-285750">
              <a:defRPr kumimoji="1" sz="2100">
                <a:solidFill>
                  <a:schemeClr val="tx1"/>
                </a:solidFill>
                <a:latin typeface="Arial" panose="020B0604020202020204" pitchFamily="34" charset="0"/>
                <a:ea typeface="黑体" panose="02010609060101010101" pitchFamily="2" charset="-122"/>
              </a:defRPr>
            </a:lvl2pPr>
            <a:lvl3pPr marL="1143000" indent="-228600">
              <a:defRPr kumimoji="1" sz="2100">
                <a:solidFill>
                  <a:schemeClr val="tx1"/>
                </a:solidFill>
                <a:latin typeface="Arial" panose="020B0604020202020204" pitchFamily="34" charset="0"/>
                <a:ea typeface="黑体" panose="02010609060101010101" pitchFamily="2" charset="-122"/>
              </a:defRPr>
            </a:lvl3pPr>
            <a:lvl4pPr marL="1600200" indent="-228600">
              <a:defRPr kumimoji="1" sz="2100">
                <a:solidFill>
                  <a:schemeClr val="tx1"/>
                </a:solidFill>
                <a:latin typeface="Arial" panose="020B0604020202020204" pitchFamily="34" charset="0"/>
                <a:ea typeface="黑体" panose="02010609060101010101" pitchFamily="2" charset="-122"/>
              </a:defRPr>
            </a:lvl4pPr>
            <a:lvl5pPr marL="2057400" indent="-228600">
              <a:defRPr kumimoji="1" sz="21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kumimoji="1" sz="2100">
                <a:solidFill>
                  <a:schemeClr val="tx1"/>
                </a:solidFill>
                <a:latin typeface="Arial" panose="020B0604020202020204" pitchFamily="34" charset="0"/>
                <a:ea typeface="黑体" panose="02010609060101010101" pitchFamily="2" charset="-122"/>
              </a:defRPr>
            </a:lvl9pPr>
          </a:lstStyle>
          <a:p>
            <a:pPr marL="0" fontAlgn="t">
              <a:lnSpc>
                <a:spcPct val="120000"/>
              </a:lnSpc>
            </a:pPr>
            <a:r>
              <a:rPr lang="zh-CN" altLang="en-US" sz="1800" dirty="0">
                <a:solidFill>
                  <a:srgbClr val="0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其中，每个单元的误差指示器</a:t>
            </a:r>
            <a:r>
              <a:rPr lang="zh-CN" altLang="en-US" sz="2000" dirty="0">
                <a:latin typeface="微软雅黑" panose="020B0503020204020204" pitchFamily="34" charset="-122"/>
                <a:ea typeface="微软雅黑" panose="020B0503020204020204" pitchFamily="34" charset="-122"/>
              </a:rPr>
              <a:t>为：</a:t>
            </a:r>
            <a:endParaRPr lang="zh-CN" altLang="en-US" sz="2000" dirty="0">
              <a:latin typeface="微软雅黑" panose="020B0503020204020204" pitchFamily="34" charset="-122"/>
              <a:ea typeface="微软雅黑" panose="020B0503020204020204" pitchFamily="34" charset="-122"/>
            </a:endParaRPr>
          </a:p>
        </p:txBody>
      </p:sp>
      <p:graphicFrame>
        <p:nvGraphicFramePr>
          <p:cNvPr id="28" name="对象 27">
            <a:hlinkClick r:id="" action="ppaction://ole?verb="/>
          </p:cNvPr>
          <p:cNvGraphicFramePr>
            <a:graphicFrameLocks noChangeAspect="1"/>
          </p:cNvGraphicFramePr>
          <p:nvPr/>
        </p:nvGraphicFramePr>
        <p:xfrm>
          <a:off x="6514528" y="4590288"/>
          <a:ext cx="1641475" cy="821055"/>
        </p:xfrm>
        <a:graphic>
          <a:graphicData uri="http://schemas.openxmlformats.org/presentationml/2006/ole">
            <mc:AlternateContent xmlns:mc="http://schemas.openxmlformats.org/markup-compatibility/2006">
              <mc:Choice xmlns:v="urn:schemas-microsoft-com:vml" Requires="v">
                <p:oleObj spid="_x0000_s5123" name="" r:id="rId14" imgW="965200" imgH="482600" progId="Equation.KSEE3">
                  <p:embed/>
                </p:oleObj>
              </mc:Choice>
              <mc:Fallback>
                <p:oleObj name="" r:id="rId14" imgW="965200" imgH="482600" progId="Equation.KSEE3">
                  <p:embed/>
                  <p:pic>
                    <p:nvPicPr>
                      <p:cNvPr id="0" name="图片 5122"/>
                      <p:cNvPicPr/>
                      <p:nvPr/>
                    </p:nvPicPr>
                    <p:blipFill>
                      <a:blip r:embed="rId15"/>
                      <a:stretch>
                        <a:fillRect/>
                      </a:stretch>
                    </p:blipFill>
                    <p:spPr>
                      <a:xfrm>
                        <a:off x="6514528" y="4590288"/>
                        <a:ext cx="1641475" cy="8210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UNIT_TYPE" val="i"/>
  <p:tag name="KSO_WM_UNIT_ID" val="diagram20182588_1*i*0"/>
  <p:tag name="KSO_WM_TEMPLATE_CATEGORY" val="diagram"/>
  <p:tag name="KSO_WM_TEMPLATE_INDEX" val="20182588"/>
  <p:tag name="KSO_WM_UNIT_INDEX" val="0"/>
</p:tagLst>
</file>

<file path=ppt/tags/tag2.xml><?xml version="1.0" encoding="utf-8"?>
<p:tagLst xmlns:p="http://schemas.openxmlformats.org/presentationml/2006/main">
  <p:tag name="KSO_WM_TEMPLATE_CATEGORY" val="diagram"/>
  <p:tag name="KSO_WM_TEMPLATE_INDEX" val="20182588"/>
  <p:tag name="KSO_WM_TAG_VERSION" val="1.0"/>
  <p:tag name="KSO_WM_BEAUTIFY_FLAG" val="#wm#"/>
  <p:tag name="KSO_WM_UNIT_TYPE" val="f"/>
  <p:tag name="KSO_WM_UNIT_INDEX" val="1"/>
  <p:tag name="KSO_WM_UNIT_CLEAR" val="1"/>
  <p:tag name="KSO_WM_UNIT_LAYERLEVEL" val="1"/>
  <p:tag name="KSO_WM_UNIT_VALUE" val="96"/>
  <p:tag name="KSO_WM_UNIT_HIGHLIGHT" val="0"/>
  <p:tag name="KSO_WM_UNIT_COMPATIBLE" val="0"/>
  <p:tag name="KSO_WM_UNIT_ID" val="diagram20182588_1*f*1"/>
  <p:tag name="KSO_WM_UNIT_PRESET_TEXT_INDEX" val="2"/>
  <p:tag name="KSO_WM_UNIT_PRESET_TEXT_LEN" val="40"/>
</p:tagLst>
</file>

<file path=ppt/tags/tag3.xml><?xml version="1.0" encoding="utf-8"?>
<p:tagLst xmlns:p="http://schemas.openxmlformats.org/presentationml/2006/main">
  <p:tag name="KSO_WM_TEMPLATE_CATEGORY" val="diagram"/>
  <p:tag name="KSO_WM_TEMPLATE_INDEX" val="20182588"/>
  <p:tag name="KSO_WM_SLIDE_ID" val="diagram20182588_1"/>
  <p:tag name="KSO_WM_SLIDE_INDEX" val="1"/>
  <p:tag name="KSO_WM_SLIDE_ITEM_CNT" val="4"/>
  <p:tag name="KSO_WM_SLIDE_LAYOUT" val="a_f_d"/>
  <p:tag name="KSO_WM_SLIDE_LAYOUT_CNT" val="1_1_3"/>
  <p:tag name="KSO_WM_SLIDE_TYPE" val="text"/>
  <p:tag name="KSO_WM_BEAUTIFY_FLAG" val="#wm#"/>
  <p:tag name="KSO_WM_SLIDE_POSITION" val="71*38"/>
  <p:tag name="KSO_WM_SLIDE_SIZE" val="806*467"/>
  <p:tag name="KSO_WM_TAG_VERSION" val="1.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5895</Words>
  <Application>WPS 演示</Application>
  <PresentationFormat>全屏显示(4:3)</PresentationFormat>
  <Paragraphs>259</Paragraphs>
  <Slides>31</Slides>
  <Notes>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43</vt:i4>
      </vt:variant>
      <vt:variant>
        <vt:lpstr>幻灯片标题</vt:lpstr>
      </vt:variant>
      <vt:variant>
        <vt:i4>31</vt:i4>
      </vt:variant>
    </vt:vector>
  </HeadingPairs>
  <TitlesOfParts>
    <vt:vector size="87" baseType="lpstr">
      <vt:lpstr>Arial</vt:lpstr>
      <vt:lpstr>宋体</vt:lpstr>
      <vt:lpstr>Wingdings</vt:lpstr>
      <vt:lpstr>微软雅黑</vt:lpstr>
      <vt:lpstr>Arial Unicode MS</vt:lpstr>
      <vt:lpstr>黑体</vt:lpstr>
      <vt:lpstr>Wingdings</vt:lpstr>
      <vt:lpstr>Times New Roman</vt:lpstr>
      <vt:lpstr>幼圆</vt:lpstr>
      <vt:lpstr>Calibri</vt:lpstr>
      <vt:lpstr>Arial Unicode MS</vt:lpstr>
      <vt:lpstr>Calibri Light</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Visio.Drawing.15</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张莹莹</dc:creator>
  <cp:lastModifiedBy>曹华科</cp:lastModifiedBy>
  <cp:revision>698</cp:revision>
  <dcterms:created xsi:type="dcterms:W3CDTF">2015-04-08T03:08:00Z</dcterms:created>
  <dcterms:modified xsi:type="dcterms:W3CDTF">2019-06-14T06:20:23Z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